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Lato"/>
      <p:regular r:id="rId50"/>
      <p:bold r:id="rId51"/>
      <p:italic r:id="rId52"/>
      <p:boldItalic r:id="rId53"/>
    </p:embeddedFont>
    <p:embeddedFont>
      <p:font typeface="Outfit"/>
      <p:regular r:id="rId54"/>
      <p:bold r:id="rId55"/>
    </p:embeddedFont>
    <p:embeddedFont>
      <p:font typeface="Outfit Medium"/>
      <p:regular r:id="rId56"/>
      <p:bold r:id="rId57"/>
    </p:embeddedFont>
    <p:embeddedFont>
      <p:font typeface="DM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Younes Moussaou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581DB5-5D2A-4BA7-BEEF-1E67913E6B60}">
  <a:tblStyle styleId="{38581DB5-5D2A-4BA7-BEEF-1E67913E6B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DM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M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Outfit-bold.fntdata"/><Relationship Id="rId10" Type="http://schemas.openxmlformats.org/officeDocument/2006/relationships/slide" Target="slides/slide4.xml"/><Relationship Id="rId54" Type="http://schemas.openxmlformats.org/officeDocument/2006/relationships/font" Target="fonts/Outfit-regular.fntdata"/><Relationship Id="rId13" Type="http://schemas.openxmlformats.org/officeDocument/2006/relationships/slide" Target="slides/slide7.xml"/><Relationship Id="rId57" Type="http://schemas.openxmlformats.org/officeDocument/2006/relationships/font" Target="fonts/OutfitMedium-bold.fntdata"/><Relationship Id="rId12" Type="http://schemas.openxmlformats.org/officeDocument/2006/relationships/slide" Target="slides/slide6.xml"/><Relationship Id="rId56" Type="http://schemas.openxmlformats.org/officeDocument/2006/relationships/font" Target="fonts/OutfitMedium-regular.fntdata"/><Relationship Id="rId15" Type="http://schemas.openxmlformats.org/officeDocument/2006/relationships/slide" Target="slides/slide9.xml"/><Relationship Id="rId59" Type="http://schemas.openxmlformats.org/officeDocument/2006/relationships/font" Target="fonts/DMSans-bold.fntdata"/><Relationship Id="rId14" Type="http://schemas.openxmlformats.org/officeDocument/2006/relationships/slide" Target="slides/slide8.xml"/><Relationship Id="rId58" Type="http://schemas.openxmlformats.org/officeDocument/2006/relationships/font" Target="fonts/DM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24T15:55:03.274">
    <p:pos x="6000" y="0"/>
    <p:text>Préparez vous de répondre à la question, pourquoi on a une difference entre le meilleur PSNR et MSSIM, pour deux omega différents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3-27T13:46:29.401">
    <p:pos x="6000" y="0"/>
    <p:text>vous pouvez dire que qualitativement, vous avez arriver à débruiter votre image</p:text>
  </p:cm>
  <p:cm authorId="0" idx="3" dt="2024-03-27T13:44:57.911">
    <p:pos x="6000" y="100"/>
    <p:text>mais vous avez réussi à améliorer la qualité de votre image, donc vous avez atteint l'objectif quand meme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c51c2dd8e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c51c2dd8e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NeRP no need of extra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51c2dd8e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51c2dd8e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c5d96ad37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c5d96ad37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384655"/>
              </a:buClr>
              <a:buSzPts val="1400"/>
              <a:buFont typeface="DM Sans"/>
              <a:buChar char="●"/>
            </a:pPr>
            <a:r>
              <a:rPr lang="en" sz="1400">
                <a:solidFill>
                  <a:srgbClr val="384655"/>
                </a:solidFill>
                <a:latin typeface="DM Sans"/>
                <a:ea typeface="DM Sans"/>
                <a:cs typeface="DM Sans"/>
                <a:sym typeface="DM Sans"/>
              </a:rPr>
              <a:t>(i.e., a coordinate, such as a pixel coordinate for an image towards the R,G,B color of that pixel)</a:t>
            </a:r>
            <a:endParaRPr sz="1400">
              <a:solidFill>
                <a:srgbClr val="384655"/>
              </a:solidFill>
              <a:latin typeface="DM Sans"/>
              <a:ea typeface="DM Sans"/>
              <a:cs typeface="DM Sans"/>
              <a:sym typeface="DM Sans"/>
            </a:endParaRPr>
          </a:p>
          <a:p>
            <a:pPr indent="0" lvl="0" marL="0" rtl="0" algn="l">
              <a:spcBef>
                <a:spcPts val="0"/>
              </a:spcBef>
              <a:spcAft>
                <a:spcPts val="0"/>
              </a:spcAft>
              <a:buNone/>
            </a:pPr>
            <a:r>
              <a:t/>
            </a:r>
            <a:endParaRPr sz="1400">
              <a:solidFill>
                <a:srgbClr val="384655"/>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c60126902e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c60126902e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c60126902e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c60126902e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c51c2dd8e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c51c2dd8e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c51c2dd8e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c51c2dd8e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c60126902e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c60126902e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c51c2dd8e8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c51c2dd8e8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c5cfb0cec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c5cfb0cec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5d96ad37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c5d96ad37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c5cfb0cec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c5cfb0cec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5cfb0cec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c5cfb0cec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c60126902e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c60126902e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c5cfb0cec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c5cfb0cec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c5cfb0cec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c5cfb0cec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c5cfb0cec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c5cfb0cec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c5cfb0cec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c5cfb0cec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c51c2dd8e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c51c2dd8e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c60126902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c60126902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c51c2dd8e8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c51c2dd8e8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5d96ad37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5d96ad37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CT and PET : </a:t>
            </a:r>
            <a:r>
              <a:rPr lang="en" sz="1400">
                <a:solidFill>
                  <a:srgbClr val="384655"/>
                </a:solidFill>
                <a:latin typeface="DM Sans"/>
                <a:ea typeface="DM Sans"/>
                <a:cs typeface="DM Sans"/>
                <a:sym typeface="DM Sans"/>
              </a:rPr>
              <a:t>Widely used as they provide vital information for diagnostics.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c51c2dd8e8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c51c2dd8e8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c5e54f7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c5e54f7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c60126902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c60126902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c60126902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c60126902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c51c2dd8e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c51c2dd8e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c5cfb0cec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c5cfb0cec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c60126902e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c60126902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c5cfb0cec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c5cfb0cec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c6a7929b1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c6a7929b1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c5d96ad37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c5d96ad37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c5d96ad37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c5d96ad37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c6a7929b1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c6a7929b1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c6a7929b1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c6a7929b1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c6f455ce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c6f455ce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InverseRadonTransform uses the reverse of the previous procedure to recover </a:t>
            </a:r>
            <a:endParaRPr/>
          </a:p>
          <a:p>
            <a:pPr indent="0" lvl="0" marL="0" rtl="0" algn="l">
              <a:spcBef>
                <a:spcPts val="0"/>
              </a:spcBef>
              <a:spcAft>
                <a:spcPts val="0"/>
              </a:spcAft>
              <a:buNone/>
            </a:pPr>
            <a:r>
              <a:rPr lang="en"/>
              <a:t>f</a:t>
            </a:r>
            <a:r>
              <a:rPr lang="en"/>
              <a:t> from its Radon transform, as shown here. </a:t>
            </a:r>
            <a:endParaRPr/>
          </a:p>
          <a:p>
            <a:pPr indent="0" lvl="0" marL="0" rtl="0" algn="l">
              <a:spcBef>
                <a:spcPts val="0"/>
              </a:spcBef>
              <a:spcAft>
                <a:spcPts val="0"/>
              </a:spcAft>
              <a:buNone/>
            </a:pPr>
            <a:r>
              <a:rPr lang="en"/>
              <a:t>(</a:t>
            </a:r>
            <a:r>
              <a:rPr lang="en" sz="1200">
                <a:solidFill>
                  <a:srgbClr val="595959"/>
                </a:solidFill>
                <a:highlight>
                  <a:srgbClr val="FFFFFF"/>
                </a:highlight>
              </a:rPr>
              <a:t>two-dimensional Fourier transform and the one-dimensional inverse Fourier transform</a:t>
            </a:r>
            <a:r>
              <a:rPr lang="en"/>
              <a: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c6f455cef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c6f455cef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5d96ad37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c5d96ad37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c5d96ad37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c5d96ad37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c5d96ad3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c5d96ad3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c5d96ad37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c5d96ad37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c5d96ad37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c5d96ad3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1156000"/>
            <a:ext cx="4160700" cy="23856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541600"/>
            <a:ext cx="4160700" cy="420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1"/>
          <p:cNvSpPr txBox="1"/>
          <p:nvPr>
            <p:ph hasCustomPrompt="1" type="title"/>
          </p:nvPr>
        </p:nvSpPr>
        <p:spPr>
          <a:xfrm>
            <a:off x="713225" y="1774100"/>
            <a:ext cx="4676100" cy="1098000"/>
          </a:xfrm>
          <a:prstGeom prst="rect">
            <a:avLst/>
          </a:prstGeom>
        </p:spPr>
        <p:txBody>
          <a:bodyPr anchorCtr="0" anchor="b" bIns="91425" lIns="91425" spcFirstLastPara="1" rIns="91425" wrap="square" tIns="91425">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p:nvPr>
            <p:ph idx="1" type="subTitle"/>
          </p:nvPr>
        </p:nvSpPr>
        <p:spPr>
          <a:xfrm>
            <a:off x="713225" y="2872275"/>
            <a:ext cx="46761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7" name="Google Shape;7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0" name="Shape 80"/>
        <p:cNvGrpSpPr/>
        <p:nvPr/>
      </p:nvGrpSpPr>
      <p:grpSpPr>
        <a:xfrm>
          <a:off x="0" y="0"/>
          <a:ext cx="0" cy="0"/>
          <a:chOff x="0" y="0"/>
          <a:chExt cx="0" cy="0"/>
        </a:xfrm>
      </p:grpSpPr>
      <p:grpSp>
        <p:nvGrpSpPr>
          <p:cNvPr id="81" name="Google Shape;81;p13"/>
          <p:cNvGrpSpPr/>
          <p:nvPr/>
        </p:nvGrpSpPr>
        <p:grpSpPr>
          <a:xfrm>
            <a:off x="-417711" y="-428628"/>
            <a:ext cx="9979385" cy="6000759"/>
            <a:chOff x="-417711" y="-428628"/>
            <a:chExt cx="9979385" cy="6000759"/>
          </a:xfrm>
        </p:grpSpPr>
        <p:sp>
          <p:nvSpPr>
            <p:cNvPr id="82" name="Google Shape;82;p13"/>
            <p:cNvSpPr/>
            <p:nvPr/>
          </p:nvSpPr>
          <p:spPr>
            <a:xfrm>
              <a:off x="421002" y="-4286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7884277" y="-42862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8430764" y="554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8430764" y="746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25486" y="554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125486" y="7462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417711"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8722964"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3"/>
          <p:cNvSpPr txBox="1"/>
          <p:nvPr>
            <p:ph idx="1" type="subTitle"/>
          </p:nvPr>
        </p:nvSpPr>
        <p:spPr>
          <a:xfrm>
            <a:off x="720000"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3"/>
          <p:cNvSpPr txBox="1"/>
          <p:nvPr>
            <p:ph idx="2" type="subTitle"/>
          </p:nvPr>
        </p:nvSpPr>
        <p:spPr>
          <a:xfrm>
            <a:off x="3419271"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3"/>
          <p:cNvSpPr txBox="1"/>
          <p:nvPr>
            <p:ph idx="3" type="subTitle"/>
          </p:nvPr>
        </p:nvSpPr>
        <p:spPr>
          <a:xfrm>
            <a:off x="720000"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3"/>
          <p:cNvSpPr txBox="1"/>
          <p:nvPr>
            <p:ph idx="4" type="subTitle"/>
          </p:nvPr>
        </p:nvSpPr>
        <p:spPr>
          <a:xfrm>
            <a:off x="3419271"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3"/>
          <p:cNvSpPr txBox="1"/>
          <p:nvPr>
            <p:ph idx="5" type="subTitle"/>
          </p:nvPr>
        </p:nvSpPr>
        <p:spPr>
          <a:xfrm>
            <a:off x="6118549" y="21784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3"/>
          <p:cNvSpPr txBox="1"/>
          <p:nvPr>
            <p:ph idx="6" type="subTitle"/>
          </p:nvPr>
        </p:nvSpPr>
        <p:spPr>
          <a:xfrm>
            <a:off x="6118549" y="39116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3"/>
          <p:cNvSpPr txBox="1"/>
          <p:nvPr>
            <p:ph hasCustomPrompt="1" idx="7" type="title"/>
          </p:nvPr>
        </p:nvSpPr>
        <p:spPr>
          <a:xfrm>
            <a:off x="1505400"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8" type="title"/>
          </p:nvPr>
        </p:nvSpPr>
        <p:spPr>
          <a:xfrm>
            <a:off x="1505400"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9" type="title"/>
          </p:nvPr>
        </p:nvSpPr>
        <p:spPr>
          <a:xfrm>
            <a:off x="4204671"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13" type="title"/>
          </p:nvPr>
        </p:nvSpPr>
        <p:spPr>
          <a:xfrm>
            <a:off x="4204671"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14" type="title"/>
          </p:nvPr>
        </p:nvSpPr>
        <p:spPr>
          <a:xfrm>
            <a:off x="6903950" y="1206926"/>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15" type="title"/>
          </p:nvPr>
        </p:nvSpPr>
        <p:spPr>
          <a:xfrm>
            <a:off x="6903950" y="2939527"/>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4" name="Google Shape;104;p13"/>
          <p:cNvSpPr txBox="1"/>
          <p:nvPr>
            <p:ph idx="17" type="subTitle"/>
          </p:nvPr>
        </p:nvSpPr>
        <p:spPr>
          <a:xfrm>
            <a:off x="3419271"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5" name="Google Shape;105;p13"/>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6" name="Google Shape;106;p13"/>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7" name="Google Shape;107;p13"/>
          <p:cNvSpPr txBox="1"/>
          <p:nvPr>
            <p:ph idx="20" type="subTitle"/>
          </p:nvPr>
        </p:nvSpPr>
        <p:spPr>
          <a:xfrm>
            <a:off x="3419271"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8" name="Google Shape;108;p13"/>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9" name="Google Shape;10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0" name="Shape 110"/>
        <p:cNvGrpSpPr/>
        <p:nvPr/>
      </p:nvGrpSpPr>
      <p:grpSpPr>
        <a:xfrm>
          <a:off x="0" y="0"/>
          <a:ext cx="0" cy="0"/>
          <a:chOff x="0" y="0"/>
          <a:chExt cx="0" cy="0"/>
        </a:xfrm>
      </p:grpSpPr>
      <p:grpSp>
        <p:nvGrpSpPr>
          <p:cNvPr id="111" name="Google Shape;111;p14"/>
          <p:cNvGrpSpPr/>
          <p:nvPr/>
        </p:nvGrpSpPr>
        <p:grpSpPr>
          <a:xfrm>
            <a:off x="-247298" y="-446215"/>
            <a:ext cx="9638600" cy="6030088"/>
            <a:chOff x="-247298" y="-446215"/>
            <a:chExt cx="9638600" cy="6030088"/>
          </a:xfrm>
        </p:grpSpPr>
        <p:sp>
          <p:nvSpPr>
            <p:cNvPr id="112" name="Google Shape;112;p14"/>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4"/>
          <p:cNvSpPr txBox="1"/>
          <p:nvPr>
            <p:ph type="title"/>
          </p:nvPr>
        </p:nvSpPr>
        <p:spPr>
          <a:xfrm>
            <a:off x="1226425" y="3229500"/>
            <a:ext cx="6691200" cy="54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1" name="Google Shape;121;p14"/>
          <p:cNvSpPr txBox="1"/>
          <p:nvPr>
            <p:ph idx="1" type="subTitle"/>
          </p:nvPr>
        </p:nvSpPr>
        <p:spPr>
          <a:xfrm>
            <a:off x="1226413" y="1366200"/>
            <a:ext cx="6691200" cy="186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22" name="Google Shape;12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3" name="Shape 123"/>
        <p:cNvGrpSpPr/>
        <p:nvPr/>
      </p:nvGrpSpPr>
      <p:grpSpPr>
        <a:xfrm>
          <a:off x="0" y="0"/>
          <a:ext cx="0" cy="0"/>
          <a:chOff x="0" y="0"/>
          <a:chExt cx="0" cy="0"/>
        </a:xfrm>
      </p:grpSpPr>
      <p:grpSp>
        <p:nvGrpSpPr>
          <p:cNvPr id="124" name="Google Shape;124;p15"/>
          <p:cNvGrpSpPr/>
          <p:nvPr/>
        </p:nvGrpSpPr>
        <p:grpSpPr>
          <a:xfrm>
            <a:off x="-535133" y="-37823"/>
            <a:ext cx="10207495" cy="5621696"/>
            <a:chOff x="-535133" y="-37823"/>
            <a:chExt cx="10207495" cy="5621696"/>
          </a:xfrm>
        </p:grpSpPr>
        <p:sp>
          <p:nvSpPr>
            <p:cNvPr id="125" name="Google Shape;125;p15"/>
            <p:cNvSpPr/>
            <p:nvPr/>
          </p:nvSpPr>
          <p:spPr>
            <a:xfrm>
              <a:off x="-1254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53513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rot="10800000">
              <a:off x="8833642"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rot="10800000">
              <a:off x="8430777"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flipH="1">
              <a:off x="84239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flipH="1">
              <a:off x="88336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flipH="1" rot="10800000">
              <a:off x="-528348"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flipH="1" rot="10800000">
              <a:off x="-125483"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5" name="Shape 135"/>
        <p:cNvGrpSpPr/>
        <p:nvPr/>
      </p:nvGrpSpPr>
      <p:grpSpPr>
        <a:xfrm>
          <a:off x="0" y="0"/>
          <a:ext cx="0" cy="0"/>
          <a:chOff x="0" y="0"/>
          <a:chExt cx="0" cy="0"/>
        </a:xfrm>
      </p:grpSpPr>
      <p:grpSp>
        <p:nvGrpSpPr>
          <p:cNvPr id="136" name="Google Shape;136;p16"/>
          <p:cNvGrpSpPr/>
          <p:nvPr/>
        </p:nvGrpSpPr>
        <p:grpSpPr>
          <a:xfrm>
            <a:off x="-247298" y="-446215"/>
            <a:ext cx="9638610" cy="6030088"/>
            <a:chOff x="-247298" y="-446215"/>
            <a:chExt cx="9638610" cy="6030088"/>
          </a:xfrm>
        </p:grpSpPr>
        <p:sp>
          <p:nvSpPr>
            <p:cNvPr id="137" name="Google Shape;137;p16"/>
            <p:cNvSpPr/>
            <p:nvPr/>
          </p:nvSpPr>
          <p:spPr>
            <a:xfrm>
              <a:off x="-1255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12558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flipH="1" rot="10800000">
              <a:off x="346967"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rot="10800000">
              <a:off x="7958317" y="-4286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rot="10800000">
              <a:off x="855260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8430777"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430767"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6" name="Google Shape;14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47" name="Shape 147"/>
        <p:cNvGrpSpPr/>
        <p:nvPr/>
      </p:nvGrpSpPr>
      <p:grpSpPr>
        <a:xfrm>
          <a:off x="0" y="0"/>
          <a:ext cx="0" cy="0"/>
          <a:chOff x="0" y="0"/>
          <a:chExt cx="0" cy="0"/>
        </a:xfrm>
      </p:grpSpPr>
      <p:grpSp>
        <p:nvGrpSpPr>
          <p:cNvPr id="148" name="Google Shape;148;p17"/>
          <p:cNvGrpSpPr/>
          <p:nvPr/>
        </p:nvGrpSpPr>
        <p:grpSpPr>
          <a:xfrm>
            <a:off x="-548808" y="-584898"/>
            <a:ext cx="10241610" cy="6168779"/>
            <a:chOff x="-548808" y="-584898"/>
            <a:chExt cx="10241610" cy="6168779"/>
          </a:xfrm>
        </p:grpSpPr>
        <p:sp>
          <p:nvSpPr>
            <p:cNvPr id="149" name="Google Shape;149;p17"/>
            <p:cNvSpPr/>
            <p:nvPr/>
          </p:nvSpPr>
          <p:spPr>
            <a:xfrm>
              <a:off x="293877" y="46157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flipH="1" rot="10800000">
              <a:off x="-129123" y="44966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flipH="1" rot="10800000">
              <a:off x="-548808" y="4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185192" y="-58489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rot="10800000">
              <a:off x="8434407" y="44966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rot="10800000">
              <a:off x="8854092" y="449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flipH="1">
              <a:off x="8120092" y="-58489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59" name="Shape 159"/>
        <p:cNvGrpSpPr/>
        <p:nvPr/>
      </p:nvGrpSpPr>
      <p:grpSpPr>
        <a:xfrm>
          <a:off x="0" y="0"/>
          <a:ext cx="0" cy="0"/>
          <a:chOff x="0" y="0"/>
          <a:chExt cx="0" cy="0"/>
        </a:xfrm>
      </p:grpSpPr>
      <p:sp>
        <p:nvSpPr>
          <p:cNvPr id="160" name="Google Shape;16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1" name="Google Shape;161;p18"/>
          <p:cNvGrpSpPr/>
          <p:nvPr/>
        </p:nvGrpSpPr>
        <p:grpSpPr>
          <a:xfrm>
            <a:off x="-476796" y="2900252"/>
            <a:ext cx="10097585" cy="2865204"/>
            <a:chOff x="-476796" y="2900252"/>
            <a:chExt cx="10097585" cy="2865204"/>
          </a:xfrm>
        </p:grpSpPr>
        <p:grpSp>
          <p:nvGrpSpPr>
            <p:cNvPr id="162" name="Google Shape;162;p18"/>
            <p:cNvGrpSpPr/>
            <p:nvPr/>
          </p:nvGrpSpPr>
          <p:grpSpPr>
            <a:xfrm>
              <a:off x="-476796" y="2900252"/>
              <a:ext cx="10097585" cy="2865204"/>
              <a:chOff x="-476796" y="2900252"/>
              <a:chExt cx="10097585" cy="2865204"/>
            </a:xfrm>
          </p:grpSpPr>
          <p:sp>
            <p:nvSpPr>
              <p:cNvPr id="163" name="Google Shape;163;p18"/>
              <p:cNvSpPr/>
              <p:nvPr/>
            </p:nvSpPr>
            <p:spPr>
              <a:xfrm flipH="1" rot="10800000">
                <a:off x="-266661"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90736"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76796"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rot="10800000">
                <a:off x="8571944"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flipH="1">
                <a:off x="8396019"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flipH="1">
                <a:off x="8782079"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rot="10800000">
                <a:off x="8009979"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8"/>
            <p:cNvSpPr/>
            <p:nvPr/>
          </p:nvSpPr>
          <p:spPr>
            <a:xfrm flipH="1" rot="10800000">
              <a:off x="293867"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2" name="Shape 172"/>
        <p:cNvGrpSpPr/>
        <p:nvPr/>
      </p:nvGrpSpPr>
      <p:grpSpPr>
        <a:xfrm>
          <a:off x="0" y="0"/>
          <a:ext cx="0" cy="0"/>
          <a:chOff x="0" y="0"/>
          <a:chExt cx="0" cy="0"/>
        </a:xfrm>
      </p:grpSpPr>
      <p:grpSp>
        <p:nvGrpSpPr>
          <p:cNvPr id="173" name="Google Shape;173;p19"/>
          <p:cNvGrpSpPr/>
          <p:nvPr/>
        </p:nvGrpSpPr>
        <p:grpSpPr>
          <a:xfrm>
            <a:off x="-145083" y="-503840"/>
            <a:ext cx="9434170" cy="6151188"/>
            <a:chOff x="-145083" y="-503840"/>
            <a:chExt cx="9434170" cy="6151188"/>
          </a:xfrm>
        </p:grpSpPr>
        <p:sp>
          <p:nvSpPr>
            <p:cNvPr id="174" name="Google Shape;174;p19"/>
            <p:cNvSpPr/>
            <p:nvPr/>
          </p:nvSpPr>
          <p:spPr>
            <a:xfrm flipH="1" rot="10800000">
              <a:off x="534577" y="46792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145073" y="392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145083" y="44198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flipH="1">
              <a:off x="8430777" y="46443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rot="10800000">
              <a:off x="-125483" y="-4286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flipH="1">
              <a:off x="7770717" y="-5038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rot="10800000">
              <a:off x="8450367" y="2513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rot="10800000">
              <a:off x="8450377" y="-2444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9"/>
          <p:cNvSpPr txBox="1"/>
          <p:nvPr>
            <p:ph type="title"/>
          </p:nvPr>
        </p:nvSpPr>
        <p:spPr>
          <a:xfrm>
            <a:off x="720000" y="1270313"/>
            <a:ext cx="3777300" cy="1709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19"/>
          <p:cNvSpPr txBox="1"/>
          <p:nvPr>
            <p:ph idx="1" type="subTitle"/>
          </p:nvPr>
        </p:nvSpPr>
        <p:spPr>
          <a:xfrm>
            <a:off x="720000" y="2979813"/>
            <a:ext cx="3777300" cy="89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19"/>
          <p:cNvSpPr/>
          <p:nvPr>
            <p:ph idx="2" type="pic"/>
          </p:nvPr>
        </p:nvSpPr>
        <p:spPr>
          <a:xfrm>
            <a:off x="5121925" y="1060325"/>
            <a:ext cx="3109200" cy="3109200"/>
          </a:xfrm>
          <a:prstGeom prst="ellipse">
            <a:avLst/>
          </a:prstGeom>
          <a:noFill/>
          <a:ln>
            <a:noFill/>
          </a:ln>
        </p:spPr>
      </p:sp>
      <p:sp>
        <p:nvSpPr>
          <p:cNvPr id="185" name="Google Shape;18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6" name="Shape 186"/>
        <p:cNvGrpSpPr/>
        <p:nvPr/>
      </p:nvGrpSpPr>
      <p:grpSpPr>
        <a:xfrm>
          <a:off x="0" y="0"/>
          <a:ext cx="0" cy="0"/>
          <a:chOff x="0" y="0"/>
          <a:chExt cx="0" cy="0"/>
        </a:xfrm>
      </p:grpSpPr>
      <p:grpSp>
        <p:nvGrpSpPr>
          <p:cNvPr id="187" name="Google Shape;187;p20"/>
          <p:cNvGrpSpPr/>
          <p:nvPr/>
        </p:nvGrpSpPr>
        <p:grpSpPr>
          <a:xfrm>
            <a:off x="-247298" y="-446215"/>
            <a:ext cx="9638600" cy="6030088"/>
            <a:chOff x="-247298" y="-446215"/>
            <a:chExt cx="9638600" cy="6030088"/>
          </a:xfrm>
        </p:grpSpPr>
        <p:sp>
          <p:nvSpPr>
            <p:cNvPr id="188" name="Google Shape;188;p20"/>
            <p:cNvSpPr/>
            <p:nvPr/>
          </p:nvSpPr>
          <p:spPr>
            <a:xfrm>
              <a:off x="-125473" y="4453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rot="10800000">
              <a:off x="8430767" y="-4042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25483" y="3996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8430767" y="468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0"/>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0"/>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13225" y="2384250"/>
            <a:ext cx="4344300" cy="9159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3225" y="1468350"/>
            <a:ext cx="1264200" cy="9159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713225" y="3300150"/>
            <a:ext cx="4344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99" name="Shape 199"/>
        <p:cNvGrpSpPr/>
        <p:nvPr/>
      </p:nvGrpSpPr>
      <p:grpSpPr>
        <a:xfrm>
          <a:off x="0" y="0"/>
          <a:ext cx="0" cy="0"/>
          <a:chOff x="0" y="0"/>
          <a:chExt cx="0" cy="0"/>
        </a:xfrm>
      </p:grpSpPr>
      <p:grpSp>
        <p:nvGrpSpPr>
          <p:cNvPr id="200" name="Google Shape;200;p21"/>
          <p:cNvGrpSpPr/>
          <p:nvPr/>
        </p:nvGrpSpPr>
        <p:grpSpPr>
          <a:xfrm flipH="1">
            <a:off x="-247298" y="-446215"/>
            <a:ext cx="9638600" cy="6030088"/>
            <a:chOff x="-247298" y="-446215"/>
            <a:chExt cx="9638600" cy="6030088"/>
          </a:xfrm>
        </p:grpSpPr>
        <p:sp>
          <p:nvSpPr>
            <p:cNvPr id="201" name="Google Shape;201;p21"/>
            <p:cNvSpPr/>
            <p:nvPr/>
          </p:nvSpPr>
          <p:spPr>
            <a:xfrm>
              <a:off x="-125473" y="4453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rot="10800000">
              <a:off x="8430767" y="-4042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25483" y="3996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8430767" y="4683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1"/>
          <p:cNvSpPr txBox="1"/>
          <p:nvPr>
            <p:ph type="title"/>
          </p:nvPr>
        </p:nvSpPr>
        <p:spPr>
          <a:xfrm>
            <a:off x="4837200" y="1796350"/>
            <a:ext cx="35934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0" name="Google Shape;210;p21"/>
          <p:cNvSpPr txBox="1"/>
          <p:nvPr>
            <p:ph idx="1" type="subTitle"/>
          </p:nvPr>
        </p:nvSpPr>
        <p:spPr>
          <a:xfrm>
            <a:off x="4837375" y="2441150"/>
            <a:ext cx="3593400" cy="9060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12" name="Shape 212"/>
        <p:cNvGrpSpPr/>
        <p:nvPr/>
      </p:nvGrpSpPr>
      <p:grpSpPr>
        <a:xfrm>
          <a:off x="0" y="0"/>
          <a:ext cx="0" cy="0"/>
          <a:chOff x="0" y="0"/>
          <a:chExt cx="0" cy="0"/>
        </a:xfrm>
      </p:grpSpPr>
      <p:grpSp>
        <p:nvGrpSpPr>
          <p:cNvPr id="213" name="Google Shape;213;p22"/>
          <p:cNvGrpSpPr/>
          <p:nvPr/>
        </p:nvGrpSpPr>
        <p:grpSpPr>
          <a:xfrm>
            <a:off x="-247298" y="-446215"/>
            <a:ext cx="9638600" cy="6030088"/>
            <a:chOff x="-247298" y="-446215"/>
            <a:chExt cx="9638600" cy="6030088"/>
          </a:xfrm>
        </p:grpSpPr>
        <p:sp>
          <p:nvSpPr>
            <p:cNvPr id="214" name="Google Shape;214;p22"/>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3" name="Google Shape;223;p22"/>
          <p:cNvSpPr txBox="1"/>
          <p:nvPr>
            <p:ph idx="1" type="body"/>
          </p:nvPr>
        </p:nvSpPr>
        <p:spPr>
          <a:xfrm>
            <a:off x="720000" y="1215742"/>
            <a:ext cx="7704000" cy="1022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Clr>
                <a:srgbClr val="1A1A1A"/>
              </a:buClr>
              <a:buSzPts val="1400"/>
              <a:buFont typeface="Nunito Light"/>
              <a:buChar char="○"/>
              <a:defRPr/>
            </a:lvl2pPr>
            <a:lvl3pPr indent="-317500" lvl="2" marL="1371600" rtl="0">
              <a:lnSpc>
                <a:spcPct val="100000"/>
              </a:lnSpc>
              <a:spcBef>
                <a:spcPts val="0"/>
              </a:spcBef>
              <a:spcAft>
                <a:spcPts val="0"/>
              </a:spcAft>
              <a:buClr>
                <a:srgbClr val="1A1A1A"/>
              </a:buClr>
              <a:buSzPts val="1400"/>
              <a:buFont typeface="Nunito Light"/>
              <a:buChar char="■"/>
              <a:defRPr/>
            </a:lvl3pPr>
            <a:lvl4pPr indent="-317500" lvl="3" marL="1828800" rtl="0">
              <a:lnSpc>
                <a:spcPct val="100000"/>
              </a:lnSpc>
              <a:spcBef>
                <a:spcPts val="0"/>
              </a:spcBef>
              <a:spcAft>
                <a:spcPts val="0"/>
              </a:spcAft>
              <a:buClr>
                <a:srgbClr val="1A1A1A"/>
              </a:buClr>
              <a:buSzPts val="1400"/>
              <a:buFont typeface="Nunito Light"/>
              <a:buChar char="●"/>
              <a:defRPr/>
            </a:lvl4pPr>
            <a:lvl5pPr indent="-317500" lvl="4" marL="2286000" rtl="0">
              <a:lnSpc>
                <a:spcPct val="100000"/>
              </a:lnSpc>
              <a:spcBef>
                <a:spcPts val="0"/>
              </a:spcBef>
              <a:spcAft>
                <a:spcPts val="0"/>
              </a:spcAft>
              <a:buClr>
                <a:srgbClr val="1A1A1A"/>
              </a:buClr>
              <a:buSzPts val="1400"/>
              <a:buFont typeface="Nunito Light"/>
              <a:buChar char="○"/>
              <a:defRPr/>
            </a:lvl5pPr>
            <a:lvl6pPr indent="-317500" lvl="5" marL="2743200" rtl="0">
              <a:lnSpc>
                <a:spcPct val="100000"/>
              </a:lnSpc>
              <a:spcBef>
                <a:spcPts val="0"/>
              </a:spcBef>
              <a:spcAft>
                <a:spcPts val="0"/>
              </a:spcAft>
              <a:buClr>
                <a:srgbClr val="1A1A1A"/>
              </a:buClr>
              <a:buSzPts val="1400"/>
              <a:buFont typeface="Nunito Light"/>
              <a:buChar char="■"/>
              <a:defRPr/>
            </a:lvl6pPr>
            <a:lvl7pPr indent="-317500" lvl="6" marL="3200400" rtl="0">
              <a:lnSpc>
                <a:spcPct val="100000"/>
              </a:lnSpc>
              <a:spcBef>
                <a:spcPts val="0"/>
              </a:spcBef>
              <a:spcAft>
                <a:spcPts val="0"/>
              </a:spcAft>
              <a:buClr>
                <a:srgbClr val="1A1A1A"/>
              </a:buClr>
              <a:buSzPts val="1400"/>
              <a:buFont typeface="Nunito Light"/>
              <a:buChar char="●"/>
              <a:defRPr/>
            </a:lvl7pPr>
            <a:lvl8pPr indent="-317500" lvl="7" marL="3657600" rtl="0">
              <a:lnSpc>
                <a:spcPct val="100000"/>
              </a:lnSpc>
              <a:spcBef>
                <a:spcPts val="0"/>
              </a:spcBef>
              <a:spcAft>
                <a:spcPts val="0"/>
              </a:spcAft>
              <a:buClr>
                <a:srgbClr val="1A1A1A"/>
              </a:buClr>
              <a:buSzPts val="1400"/>
              <a:buFont typeface="Nunito Light"/>
              <a:buChar char="○"/>
              <a:defRPr/>
            </a:lvl8pPr>
            <a:lvl9pPr indent="-317500" lvl="8" marL="4114800" rtl="0">
              <a:lnSpc>
                <a:spcPct val="100000"/>
              </a:lnSpc>
              <a:spcBef>
                <a:spcPts val="0"/>
              </a:spcBef>
              <a:spcAft>
                <a:spcPts val="0"/>
              </a:spcAft>
              <a:buClr>
                <a:srgbClr val="1A1A1A"/>
              </a:buClr>
              <a:buSzPts val="1400"/>
              <a:buFont typeface="Nunito Light"/>
              <a:buChar char="■"/>
              <a:defRPr/>
            </a:lvl9pPr>
          </a:lstStyle>
          <a:p/>
        </p:txBody>
      </p:sp>
      <p:sp>
        <p:nvSpPr>
          <p:cNvPr id="224" name="Google Shape;22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25" name="Shape 225"/>
        <p:cNvGrpSpPr/>
        <p:nvPr/>
      </p:nvGrpSpPr>
      <p:grpSpPr>
        <a:xfrm>
          <a:off x="0" y="0"/>
          <a:ext cx="0" cy="0"/>
          <a:chOff x="0" y="0"/>
          <a:chExt cx="0" cy="0"/>
        </a:xfrm>
      </p:grpSpPr>
      <p:grpSp>
        <p:nvGrpSpPr>
          <p:cNvPr id="226" name="Google Shape;226;p23"/>
          <p:cNvGrpSpPr/>
          <p:nvPr/>
        </p:nvGrpSpPr>
        <p:grpSpPr>
          <a:xfrm>
            <a:off x="-535133" y="-37823"/>
            <a:ext cx="10207495" cy="5621696"/>
            <a:chOff x="-535133" y="-37823"/>
            <a:chExt cx="10207495" cy="5621696"/>
          </a:xfrm>
        </p:grpSpPr>
        <p:sp>
          <p:nvSpPr>
            <p:cNvPr id="227" name="Google Shape;227;p23"/>
            <p:cNvSpPr/>
            <p:nvPr/>
          </p:nvSpPr>
          <p:spPr>
            <a:xfrm>
              <a:off x="-1254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53513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rot="10800000">
              <a:off x="8833642"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rot="10800000">
              <a:off x="8430777"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flipH="1">
              <a:off x="84239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flipH="1">
              <a:off x="88336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rot="10800000">
              <a:off x="-528348" y="-378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flipH="1" rot="10800000">
              <a:off x="-125483" y="419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 name="Google Shape;236;p23"/>
          <p:cNvSpPr txBox="1"/>
          <p:nvPr>
            <p:ph idx="1" type="body"/>
          </p:nvPr>
        </p:nvSpPr>
        <p:spPr>
          <a:xfrm>
            <a:off x="720000" y="1215749"/>
            <a:ext cx="7704000" cy="3145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Clr>
                <a:srgbClr val="1A1A1A"/>
              </a:buClr>
              <a:buSzPts val="1400"/>
              <a:buFont typeface="Nunito Light"/>
              <a:buChar char="○"/>
              <a:defRPr/>
            </a:lvl2pPr>
            <a:lvl3pPr indent="-317500" lvl="2" marL="1371600" rtl="0">
              <a:lnSpc>
                <a:spcPct val="100000"/>
              </a:lnSpc>
              <a:spcBef>
                <a:spcPts val="0"/>
              </a:spcBef>
              <a:spcAft>
                <a:spcPts val="0"/>
              </a:spcAft>
              <a:buClr>
                <a:srgbClr val="1A1A1A"/>
              </a:buClr>
              <a:buSzPts val="1400"/>
              <a:buFont typeface="Nunito Light"/>
              <a:buChar char="■"/>
              <a:defRPr/>
            </a:lvl3pPr>
            <a:lvl4pPr indent="-317500" lvl="3" marL="1828800" rtl="0">
              <a:lnSpc>
                <a:spcPct val="100000"/>
              </a:lnSpc>
              <a:spcBef>
                <a:spcPts val="0"/>
              </a:spcBef>
              <a:spcAft>
                <a:spcPts val="0"/>
              </a:spcAft>
              <a:buClr>
                <a:srgbClr val="1A1A1A"/>
              </a:buClr>
              <a:buSzPts val="1400"/>
              <a:buFont typeface="Nunito Light"/>
              <a:buChar char="●"/>
              <a:defRPr/>
            </a:lvl4pPr>
            <a:lvl5pPr indent="-317500" lvl="4" marL="2286000" rtl="0">
              <a:lnSpc>
                <a:spcPct val="100000"/>
              </a:lnSpc>
              <a:spcBef>
                <a:spcPts val="0"/>
              </a:spcBef>
              <a:spcAft>
                <a:spcPts val="0"/>
              </a:spcAft>
              <a:buClr>
                <a:srgbClr val="1A1A1A"/>
              </a:buClr>
              <a:buSzPts val="1400"/>
              <a:buFont typeface="Nunito Light"/>
              <a:buChar char="○"/>
              <a:defRPr/>
            </a:lvl5pPr>
            <a:lvl6pPr indent="-317500" lvl="5" marL="2743200" rtl="0">
              <a:lnSpc>
                <a:spcPct val="100000"/>
              </a:lnSpc>
              <a:spcBef>
                <a:spcPts val="0"/>
              </a:spcBef>
              <a:spcAft>
                <a:spcPts val="0"/>
              </a:spcAft>
              <a:buClr>
                <a:srgbClr val="1A1A1A"/>
              </a:buClr>
              <a:buSzPts val="1400"/>
              <a:buFont typeface="Nunito Light"/>
              <a:buChar char="■"/>
              <a:defRPr/>
            </a:lvl6pPr>
            <a:lvl7pPr indent="-317500" lvl="6" marL="3200400" rtl="0">
              <a:lnSpc>
                <a:spcPct val="100000"/>
              </a:lnSpc>
              <a:spcBef>
                <a:spcPts val="0"/>
              </a:spcBef>
              <a:spcAft>
                <a:spcPts val="0"/>
              </a:spcAft>
              <a:buClr>
                <a:srgbClr val="1A1A1A"/>
              </a:buClr>
              <a:buSzPts val="1400"/>
              <a:buFont typeface="Nunito Light"/>
              <a:buChar char="●"/>
              <a:defRPr/>
            </a:lvl7pPr>
            <a:lvl8pPr indent="-317500" lvl="7" marL="3657600" rtl="0">
              <a:lnSpc>
                <a:spcPct val="100000"/>
              </a:lnSpc>
              <a:spcBef>
                <a:spcPts val="0"/>
              </a:spcBef>
              <a:spcAft>
                <a:spcPts val="0"/>
              </a:spcAft>
              <a:buClr>
                <a:srgbClr val="1A1A1A"/>
              </a:buClr>
              <a:buSzPts val="1400"/>
              <a:buFont typeface="Nunito Light"/>
              <a:buChar char="○"/>
              <a:defRPr/>
            </a:lvl8pPr>
            <a:lvl9pPr indent="-317500" lvl="8" marL="4114800" rtl="0">
              <a:lnSpc>
                <a:spcPct val="100000"/>
              </a:lnSpc>
              <a:spcBef>
                <a:spcPts val="0"/>
              </a:spcBef>
              <a:spcAft>
                <a:spcPts val="0"/>
              </a:spcAft>
              <a:buClr>
                <a:srgbClr val="1A1A1A"/>
              </a:buClr>
              <a:buSzPts val="1400"/>
              <a:buFont typeface="Nunito Light"/>
              <a:buChar char="■"/>
              <a:defRPr/>
            </a:lvl9pPr>
          </a:lstStyle>
          <a:p/>
        </p:txBody>
      </p:sp>
      <p:sp>
        <p:nvSpPr>
          <p:cNvPr id="237" name="Google Shape;23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38" name="Shape 238"/>
        <p:cNvGrpSpPr/>
        <p:nvPr/>
      </p:nvGrpSpPr>
      <p:grpSpPr>
        <a:xfrm>
          <a:off x="0" y="0"/>
          <a:ext cx="0" cy="0"/>
          <a:chOff x="0" y="0"/>
          <a:chExt cx="0" cy="0"/>
        </a:xfrm>
      </p:grpSpPr>
      <p:grpSp>
        <p:nvGrpSpPr>
          <p:cNvPr id="239" name="Google Shape;239;p24"/>
          <p:cNvGrpSpPr/>
          <p:nvPr/>
        </p:nvGrpSpPr>
        <p:grpSpPr>
          <a:xfrm>
            <a:off x="-310473" y="3500727"/>
            <a:ext cx="9764950" cy="2327954"/>
            <a:chOff x="-310473" y="3500727"/>
            <a:chExt cx="9764950" cy="2327954"/>
          </a:xfrm>
        </p:grpSpPr>
        <p:sp>
          <p:nvSpPr>
            <p:cNvPr id="240" name="Google Shape;240;p24"/>
            <p:cNvSpPr/>
            <p:nvPr/>
          </p:nvSpPr>
          <p:spPr>
            <a:xfrm flipH="1" rot="10800000">
              <a:off x="927364" y="46300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flipH="1" rot="10800000">
              <a:off x="273054" y="48605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310473" y="39963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125483" y="3500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flipH="1">
              <a:off x="8615767" y="39963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flipH="1">
              <a:off x="8424002" y="3500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rot="10800000">
              <a:off x="7377929" y="46300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rot="10800000">
              <a:off x="8032239" y="48605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9" name="Google Shape;249;p24"/>
          <p:cNvSpPr txBox="1"/>
          <p:nvPr>
            <p:ph idx="1" type="subTitle"/>
          </p:nvPr>
        </p:nvSpPr>
        <p:spPr>
          <a:xfrm>
            <a:off x="4821081" y="2782975"/>
            <a:ext cx="28440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24"/>
          <p:cNvSpPr txBox="1"/>
          <p:nvPr>
            <p:ph idx="2" type="subTitle"/>
          </p:nvPr>
        </p:nvSpPr>
        <p:spPr>
          <a:xfrm>
            <a:off x="1478950" y="2782975"/>
            <a:ext cx="28440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24"/>
          <p:cNvSpPr txBox="1"/>
          <p:nvPr>
            <p:ph idx="3" type="subTitle"/>
          </p:nvPr>
        </p:nvSpPr>
        <p:spPr>
          <a:xfrm>
            <a:off x="1478950" y="2370625"/>
            <a:ext cx="2844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2" name="Google Shape;252;p24"/>
          <p:cNvSpPr txBox="1"/>
          <p:nvPr>
            <p:ph idx="4" type="subTitle"/>
          </p:nvPr>
        </p:nvSpPr>
        <p:spPr>
          <a:xfrm>
            <a:off x="4821091" y="2370625"/>
            <a:ext cx="2844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3" name="Google Shape;25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54" name="Shape 254"/>
        <p:cNvGrpSpPr/>
        <p:nvPr/>
      </p:nvGrpSpPr>
      <p:grpSpPr>
        <a:xfrm>
          <a:off x="0" y="0"/>
          <a:ext cx="0" cy="0"/>
          <a:chOff x="0" y="0"/>
          <a:chExt cx="0" cy="0"/>
        </a:xfrm>
      </p:grpSpPr>
      <p:grpSp>
        <p:nvGrpSpPr>
          <p:cNvPr id="255" name="Google Shape;255;p25"/>
          <p:cNvGrpSpPr/>
          <p:nvPr/>
        </p:nvGrpSpPr>
        <p:grpSpPr>
          <a:xfrm>
            <a:off x="-655296" y="3436585"/>
            <a:ext cx="10454595" cy="2311221"/>
            <a:chOff x="-655296" y="3436585"/>
            <a:chExt cx="10454595" cy="2311221"/>
          </a:xfrm>
        </p:grpSpPr>
        <p:sp>
          <p:nvSpPr>
            <p:cNvPr id="256" name="Google Shape;256;p25"/>
            <p:cNvSpPr/>
            <p:nvPr/>
          </p:nvSpPr>
          <p:spPr>
            <a:xfrm flipH="1" rot="10800000">
              <a:off x="-136836" y="34365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183414" y="454091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flipH="1" rot="10800000">
              <a:off x="-655296" y="390306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rot="10800000">
              <a:off x="8442129" y="34365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flipH="1">
              <a:off x="8121879" y="454091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rot="10800000">
              <a:off x="8960589" y="390306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rot="10800000">
              <a:off x="7718714" y="47796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rot="10800000">
              <a:off x="586589" y="477968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25"/>
          <p:cNvSpPr txBox="1"/>
          <p:nvPr>
            <p:ph idx="1" type="subTitle"/>
          </p:nvPr>
        </p:nvSpPr>
        <p:spPr>
          <a:xfrm>
            <a:off x="4646250" y="1667625"/>
            <a:ext cx="3398400" cy="189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25"/>
          <p:cNvSpPr txBox="1"/>
          <p:nvPr>
            <p:ph idx="2" type="subTitle"/>
          </p:nvPr>
        </p:nvSpPr>
        <p:spPr>
          <a:xfrm>
            <a:off x="1099338" y="1667625"/>
            <a:ext cx="3398400" cy="189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68" name="Shape 268"/>
        <p:cNvGrpSpPr/>
        <p:nvPr/>
      </p:nvGrpSpPr>
      <p:grpSpPr>
        <a:xfrm>
          <a:off x="0" y="0"/>
          <a:ext cx="0" cy="0"/>
          <a:chOff x="0" y="0"/>
          <a:chExt cx="0" cy="0"/>
        </a:xfrm>
      </p:grpSpPr>
      <p:grpSp>
        <p:nvGrpSpPr>
          <p:cNvPr id="269" name="Google Shape;269;p26"/>
          <p:cNvGrpSpPr/>
          <p:nvPr/>
        </p:nvGrpSpPr>
        <p:grpSpPr>
          <a:xfrm>
            <a:off x="-512036" y="-358023"/>
            <a:ext cx="10169413" cy="5930154"/>
            <a:chOff x="-512036" y="-358023"/>
            <a:chExt cx="10169413" cy="5930154"/>
          </a:xfrm>
        </p:grpSpPr>
        <p:sp>
          <p:nvSpPr>
            <p:cNvPr id="270" name="Google Shape;270;p26"/>
            <p:cNvSpPr/>
            <p:nvPr/>
          </p:nvSpPr>
          <p:spPr>
            <a:xfrm flipH="1">
              <a:off x="8430767" y="4074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rot="10800000">
              <a:off x="8818667" y="182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rot="10800000">
              <a:off x="8011414"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flipH="1">
              <a:off x="8430777" y="-3580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124136" y="40742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flipH="1" rot="10800000">
              <a:off x="-512036" y="182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flipH="1" rot="10800000">
              <a:off x="295217" y="46040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124133" y="-3580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9" name="Google Shape;279;p26"/>
          <p:cNvSpPr txBox="1"/>
          <p:nvPr>
            <p:ph idx="1" type="subTitle"/>
          </p:nvPr>
        </p:nvSpPr>
        <p:spPr>
          <a:xfrm>
            <a:off x="881225"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0" name="Google Shape;280;p26"/>
          <p:cNvSpPr txBox="1"/>
          <p:nvPr>
            <p:ph idx="2" type="subTitle"/>
          </p:nvPr>
        </p:nvSpPr>
        <p:spPr>
          <a:xfrm>
            <a:off x="3427950"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6"/>
          <p:cNvSpPr txBox="1"/>
          <p:nvPr>
            <p:ph idx="3" type="subTitle"/>
          </p:nvPr>
        </p:nvSpPr>
        <p:spPr>
          <a:xfrm>
            <a:off x="5974700" y="2768751"/>
            <a:ext cx="2288100" cy="89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6"/>
          <p:cNvSpPr txBox="1"/>
          <p:nvPr>
            <p:ph idx="4" type="subTitle"/>
          </p:nvPr>
        </p:nvSpPr>
        <p:spPr>
          <a:xfrm>
            <a:off x="881225"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3" name="Google Shape;283;p26"/>
          <p:cNvSpPr txBox="1"/>
          <p:nvPr>
            <p:ph idx="5" type="subTitle"/>
          </p:nvPr>
        </p:nvSpPr>
        <p:spPr>
          <a:xfrm>
            <a:off x="3427954"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4" name="Google Shape;284;p26"/>
          <p:cNvSpPr txBox="1"/>
          <p:nvPr>
            <p:ph idx="6" type="subTitle"/>
          </p:nvPr>
        </p:nvSpPr>
        <p:spPr>
          <a:xfrm>
            <a:off x="5974700" y="2250275"/>
            <a:ext cx="22881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5" name="Google Shape;2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86" name="Shape 286"/>
        <p:cNvGrpSpPr/>
        <p:nvPr/>
      </p:nvGrpSpPr>
      <p:grpSpPr>
        <a:xfrm>
          <a:off x="0" y="0"/>
          <a:ext cx="0" cy="0"/>
          <a:chOff x="0" y="0"/>
          <a:chExt cx="0" cy="0"/>
        </a:xfrm>
      </p:grpSpPr>
      <p:grpSp>
        <p:nvGrpSpPr>
          <p:cNvPr id="287" name="Google Shape;287;p27"/>
          <p:cNvGrpSpPr/>
          <p:nvPr/>
        </p:nvGrpSpPr>
        <p:grpSpPr>
          <a:xfrm>
            <a:off x="-519458" y="2674710"/>
            <a:ext cx="10224210" cy="2744938"/>
            <a:chOff x="-519458" y="2674710"/>
            <a:chExt cx="10224210" cy="2744938"/>
          </a:xfrm>
        </p:grpSpPr>
        <p:sp>
          <p:nvSpPr>
            <p:cNvPr id="288" name="Google Shape;288;p27"/>
            <p:cNvSpPr/>
            <p:nvPr/>
          </p:nvSpPr>
          <p:spPr>
            <a:xfrm flipH="1" rot="10800000">
              <a:off x="-118698" y="30847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flipH="1" rot="10800000">
              <a:off x="-519458" y="2674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519448" y="3955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21392" y="44515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rot="10800000">
              <a:off x="8465282" y="308477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rot="10800000">
              <a:off x="8866042" y="2674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flipH="1">
              <a:off x="8866032" y="395571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flipH="1">
              <a:off x="8325192" y="44515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7" name="Google Shape;297;p27"/>
          <p:cNvSpPr txBox="1"/>
          <p:nvPr>
            <p:ph idx="1" type="subTitle"/>
          </p:nvPr>
        </p:nvSpPr>
        <p:spPr>
          <a:xfrm>
            <a:off x="1142950" y="221906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8" name="Google Shape;298;p27"/>
          <p:cNvSpPr txBox="1"/>
          <p:nvPr>
            <p:ph idx="2" type="subTitle"/>
          </p:nvPr>
        </p:nvSpPr>
        <p:spPr>
          <a:xfrm>
            <a:off x="4749341" y="221906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27"/>
          <p:cNvSpPr txBox="1"/>
          <p:nvPr>
            <p:ph idx="3" type="subTitle"/>
          </p:nvPr>
        </p:nvSpPr>
        <p:spPr>
          <a:xfrm>
            <a:off x="1142950" y="401031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 name="Google Shape;300;p27"/>
          <p:cNvSpPr txBox="1"/>
          <p:nvPr>
            <p:ph idx="4" type="subTitle"/>
          </p:nvPr>
        </p:nvSpPr>
        <p:spPr>
          <a:xfrm>
            <a:off x="4749341" y="4010313"/>
            <a:ext cx="325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7"/>
          <p:cNvSpPr txBox="1"/>
          <p:nvPr>
            <p:ph idx="5" type="subTitle"/>
          </p:nvPr>
        </p:nvSpPr>
        <p:spPr>
          <a:xfrm>
            <a:off x="1142962" y="186058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2" name="Google Shape;302;p27"/>
          <p:cNvSpPr txBox="1"/>
          <p:nvPr>
            <p:ph idx="6" type="subTitle"/>
          </p:nvPr>
        </p:nvSpPr>
        <p:spPr>
          <a:xfrm>
            <a:off x="1142962" y="365193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3" name="Google Shape;303;p27"/>
          <p:cNvSpPr txBox="1"/>
          <p:nvPr>
            <p:ph idx="7" type="subTitle"/>
          </p:nvPr>
        </p:nvSpPr>
        <p:spPr>
          <a:xfrm>
            <a:off x="4749338" y="186058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4" name="Google Shape;304;p27"/>
          <p:cNvSpPr txBox="1"/>
          <p:nvPr>
            <p:ph idx="8" type="subTitle"/>
          </p:nvPr>
        </p:nvSpPr>
        <p:spPr>
          <a:xfrm>
            <a:off x="4749338" y="3651938"/>
            <a:ext cx="32517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05" name="Google Shape;30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6" name="Shape 306"/>
        <p:cNvGrpSpPr/>
        <p:nvPr/>
      </p:nvGrpSpPr>
      <p:grpSpPr>
        <a:xfrm>
          <a:off x="0" y="0"/>
          <a:ext cx="0" cy="0"/>
          <a:chOff x="0" y="0"/>
          <a:chExt cx="0" cy="0"/>
        </a:xfrm>
      </p:grpSpPr>
      <p:grpSp>
        <p:nvGrpSpPr>
          <p:cNvPr id="307" name="Google Shape;307;p28"/>
          <p:cNvGrpSpPr/>
          <p:nvPr/>
        </p:nvGrpSpPr>
        <p:grpSpPr>
          <a:xfrm>
            <a:off x="-266473" y="3341397"/>
            <a:ext cx="9676960" cy="2321921"/>
            <a:chOff x="-266473" y="3341397"/>
            <a:chExt cx="9676960" cy="2321921"/>
          </a:xfrm>
        </p:grpSpPr>
        <p:sp>
          <p:nvSpPr>
            <p:cNvPr id="308" name="Google Shape;308;p28"/>
            <p:cNvSpPr/>
            <p:nvPr/>
          </p:nvSpPr>
          <p:spPr>
            <a:xfrm flipH="1">
              <a:off x="7441675" y="469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863615" y="46951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flipH="1" rot="10800000">
              <a:off x="-266473" y="4028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152867" y="4524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flipH="1" rot="10800000">
              <a:off x="-151033" y="33413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rot="10800000">
              <a:off x="8571777" y="402872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flipH="1">
              <a:off x="8152437" y="45245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rot="10800000">
              <a:off x="8456337" y="334139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7" name="Google Shape;317;p28"/>
          <p:cNvSpPr txBox="1"/>
          <p:nvPr>
            <p:ph idx="1" type="subTitle"/>
          </p:nvPr>
        </p:nvSpPr>
        <p:spPr>
          <a:xfrm>
            <a:off x="968524" y="2235613"/>
            <a:ext cx="2266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8"/>
          <p:cNvSpPr txBox="1"/>
          <p:nvPr>
            <p:ph idx="2" type="subTitle"/>
          </p:nvPr>
        </p:nvSpPr>
        <p:spPr>
          <a:xfrm>
            <a:off x="3439063" y="2235613"/>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28"/>
          <p:cNvSpPr txBox="1"/>
          <p:nvPr>
            <p:ph idx="3" type="subTitle"/>
          </p:nvPr>
        </p:nvSpPr>
        <p:spPr>
          <a:xfrm>
            <a:off x="968524" y="3967325"/>
            <a:ext cx="2266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28"/>
          <p:cNvSpPr txBox="1"/>
          <p:nvPr>
            <p:ph idx="4" type="subTitle"/>
          </p:nvPr>
        </p:nvSpPr>
        <p:spPr>
          <a:xfrm>
            <a:off x="3439063" y="3967325"/>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28"/>
          <p:cNvSpPr txBox="1"/>
          <p:nvPr>
            <p:ph idx="5" type="subTitle"/>
          </p:nvPr>
        </p:nvSpPr>
        <p:spPr>
          <a:xfrm>
            <a:off x="5909375" y="2235613"/>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28"/>
          <p:cNvSpPr txBox="1"/>
          <p:nvPr>
            <p:ph idx="6" type="subTitle"/>
          </p:nvPr>
        </p:nvSpPr>
        <p:spPr>
          <a:xfrm>
            <a:off x="5909375" y="3967325"/>
            <a:ext cx="2265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28"/>
          <p:cNvSpPr txBox="1"/>
          <p:nvPr>
            <p:ph idx="7" type="subTitle"/>
          </p:nvPr>
        </p:nvSpPr>
        <p:spPr>
          <a:xfrm>
            <a:off x="968524" y="1890138"/>
            <a:ext cx="2266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4" name="Google Shape;324;p28"/>
          <p:cNvSpPr txBox="1"/>
          <p:nvPr>
            <p:ph idx="8" type="subTitle"/>
          </p:nvPr>
        </p:nvSpPr>
        <p:spPr>
          <a:xfrm>
            <a:off x="3439063" y="1890138"/>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5" name="Google Shape;325;p28"/>
          <p:cNvSpPr txBox="1"/>
          <p:nvPr>
            <p:ph idx="9" type="subTitle"/>
          </p:nvPr>
        </p:nvSpPr>
        <p:spPr>
          <a:xfrm>
            <a:off x="5909375" y="1890138"/>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6" name="Google Shape;326;p28"/>
          <p:cNvSpPr txBox="1"/>
          <p:nvPr>
            <p:ph idx="13" type="subTitle"/>
          </p:nvPr>
        </p:nvSpPr>
        <p:spPr>
          <a:xfrm>
            <a:off x="968524" y="3621825"/>
            <a:ext cx="2266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7" name="Google Shape;327;p28"/>
          <p:cNvSpPr txBox="1"/>
          <p:nvPr>
            <p:ph idx="14" type="subTitle"/>
          </p:nvPr>
        </p:nvSpPr>
        <p:spPr>
          <a:xfrm>
            <a:off x="3439063" y="3621825"/>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8" name="Google Shape;328;p28"/>
          <p:cNvSpPr txBox="1"/>
          <p:nvPr>
            <p:ph idx="15" type="subTitle"/>
          </p:nvPr>
        </p:nvSpPr>
        <p:spPr>
          <a:xfrm>
            <a:off x="5909375" y="3621825"/>
            <a:ext cx="2265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Outfit"/>
                <a:ea typeface="Outfit"/>
                <a:cs typeface="Outfit"/>
                <a:sym typeface="Outfit"/>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29" name="Google Shape;32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30" name="Shape 330"/>
        <p:cNvGrpSpPr/>
        <p:nvPr/>
      </p:nvGrpSpPr>
      <p:grpSpPr>
        <a:xfrm>
          <a:off x="0" y="0"/>
          <a:ext cx="0" cy="0"/>
          <a:chOff x="0" y="0"/>
          <a:chExt cx="0" cy="0"/>
        </a:xfrm>
      </p:grpSpPr>
      <p:sp>
        <p:nvSpPr>
          <p:cNvPr id="331" name="Google Shape;331;p29"/>
          <p:cNvSpPr txBox="1"/>
          <p:nvPr>
            <p:ph hasCustomPrompt="1" type="title"/>
          </p:nvPr>
        </p:nvSpPr>
        <p:spPr>
          <a:xfrm>
            <a:off x="4351975" y="638350"/>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2" name="Google Shape;332;p29"/>
          <p:cNvSpPr txBox="1"/>
          <p:nvPr>
            <p:ph idx="1" type="subTitle"/>
          </p:nvPr>
        </p:nvSpPr>
        <p:spPr>
          <a:xfrm>
            <a:off x="4351975" y="1327275"/>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33" name="Google Shape;333;p29"/>
          <p:cNvSpPr txBox="1"/>
          <p:nvPr>
            <p:ph hasCustomPrompt="1" idx="2" type="title"/>
          </p:nvPr>
        </p:nvSpPr>
        <p:spPr>
          <a:xfrm>
            <a:off x="4351975" y="1990612"/>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4" name="Google Shape;334;p29"/>
          <p:cNvSpPr txBox="1"/>
          <p:nvPr>
            <p:ph idx="3" type="subTitle"/>
          </p:nvPr>
        </p:nvSpPr>
        <p:spPr>
          <a:xfrm>
            <a:off x="4351975" y="2679529"/>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35" name="Google Shape;335;p29"/>
          <p:cNvSpPr txBox="1"/>
          <p:nvPr>
            <p:ph hasCustomPrompt="1" idx="4" type="title"/>
          </p:nvPr>
        </p:nvSpPr>
        <p:spPr>
          <a:xfrm>
            <a:off x="4351975" y="3342874"/>
            <a:ext cx="4078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6" name="Google Shape;336;p29"/>
          <p:cNvSpPr txBox="1"/>
          <p:nvPr>
            <p:ph idx="5" type="subTitle"/>
          </p:nvPr>
        </p:nvSpPr>
        <p:spPr>
          <a:xfrm>
            <a:off x="4351975" y="4031799"/>
            <a:ext cx="4078800" cy="419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37" name="Google Shape;33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38" name="Shape 338"/>
        <p:cNvGrpSpPr/>
        <p:nvPr/>
      </p:nvGrpSpPr>
      <p:grpSpPr>
        <a:xfrm>
          <a:off x="0" y="0"/>
          <a:ext cx="0" cy="0"/>
          <a:chOff x="0" y="0"/>
          <a:chExt cx="0" cy="0"/>
        </a:xfrm>
      </p:grpSpPr>
      <p:sp>
        <p:nvSpPr>
          <p:cNvPr id="339" name="Google Shape;339;p30"/>
          <p:cNvSpPr txBox="1"/>
          <p:nvPr>
            <p:ph type="title"/>
          </p:nvPr>
        </p:nvSpPr>
        <p:spPr>
          <a:xfrm>
            <a:off x="713225" y="677525"/>
            <a:ext cx="50946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0" name="Google Shape;340;p30"/>
          <p:cNvSpPr txBox="1"/>
          <p:nvPr>
            <p:ph idx="1" type="subTitle"/>
          </p:nvPr>
        </p:nvSpPr>
        <p:spPr>
          <a:xfrm>
            <a:off x="713225" y="1841450"/>
            <a:ext cx="50946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30"/>
          <p:cNvSpPr txBox="1"/>
          <p:nvPr/>
        </p:nvSpPr>
        <p:spPr>
          <a:xfrm>
            <a:off x="713225" y="3611950"/>
            <a:ext cx="50946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
        <p:nvSpPr>
          <p:cNvPr id="342" name="Google Shape;34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grpSp>
        <p:nvGrpSpPr>
          <p:cNvPr id="19" name="Google Shape;19;p4"/>
          <p:cNvGrpSpPr/>
          <p:nvPr/>
        </p:nvGrpSpPr>
        <p:grpSpPr>
          <a:xfrm>
            <a:off x="-247298" y="-446215"/>
            <a:ext cx="9638600" cy="6030088"/>
            <a:chOff x="-247298" y="-446215"/>
            <a:chExt cx="9638600" cy="6030088"/>
          </a:xfrm>
        </p:grpSpPr>
        <p:sp>
          <p:nvSpPr>
            <p:cNvPr id="20" name="Google Shape;20;p4"/>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20000" y="1215751"/>
            <a:ext cx="7704000" cy="39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43" name="Shape 343"/>
        <p:cNvGrpSpPr/>
        <p:nvPr/>
      </p:nvGrpSpPr>
      <p:grpSpPr>
        <a:xfrm>
          <a:off x="0" y="0"/>
          <a:ext cx="0" cy="0"/>
          <a:chOff x="0" y="0"/>
          <a:chExt cx="0" cy="0"/>
        </a:xfrm>
      </p:grpSpPr>
      <p:grpSp>
        <p:nvGrpSpPr>
          <p:cNvPr id="344" name="Google Shape;344;p31"/>
          <p:cNvGrpSpPr/>
          <p:nvPr/>
        </p:nvGrpSpPr>
        <p:grpSpPr>
          <a:xfrm>
            <a:off x="-247298" y="-446215"/>
            <a:ext cx="9638610" cy="6030088"/>
            <a:chOff x="-247298" y="-446215"/>
            <a:chExt cx="9638610" cy="6030088"/>
          </a:xfrm>
        </p:grpSpPr>
        <p:sp>
          <p:nvSpPr>
            <p:cNvPr id="345" name="Google Shape;345;p31"/>
            <p:cNvSpPr/>
            <p:nvPr/>
          </p:nvSpPr>
          <p:spPr>
            <a:xfrm>
              <a:off x="-125573"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125583"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flipH="1" rot="10800000">
              <a:off x="346967"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rot="10800000">
              <a:off x="7958317" y="-428623"/>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rot="10800000">
              <a:off x="855260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8430777"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8430767"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54" name="Shape 354"/>
        <p:cNvGrpSpPr/>
        <p:nvPr/>
      </p:nvGrpSpPr>
      <p:grpSpPr>
        <a:xfrm>
          <a:off x="0" y="0"/>
          <a:ext cx="0" cy="0"/>
          <a:chOff x="0" y="0"/>
          <a:chExt cx="0" cy="0"/>
        </a:xfrm>
      </p:grpSpPr>
      <p:grpSp>
        <p:nvGrpSpPr>
          <p:cNvPr id="355" name="Google Shape;355;p32"/>
          <p:cNvGrpSpPr/>
          <p:nvPr/>
        </p:nvGrpSpPr>
        <p:grpSpPr>
          <a:xfrm>
            <a:off x="-476796" y="2900252"/>
            <a:ext cx="10097585" cy="2865204"/>
            <a:chOff x="-476796" y="2900252"/>
            <a:chExt cx="10097585" cy="2865204"/>
          </a:xfrm>
        </p:grpSpPr>
        <p:grpSp>
          <p:nvGrpSpPr>
            <p:cNvPr id="356" name="Google Shape;356;p32"/>
            <p:cNvGrpSpPr/>
            <p:nvPr/>
          </p:nvGrpSpPr>
          <p:grpSpPr>
            <a:xfrm>
              <a:off x="-476796" y="2900252"/>
              <a:ext cx="10097585" cy="2865204"/>
              <a:chOff x="-476796" y="2900252"/>
              <a:chExt cx="10097585" cy="2865204"/>
            </a:xfrm>
          </p:grpSpPr>
          <p:sp>
            <p:nvSpPr>
              <p:cNvPr id="357" name="Google Shape;357;p32"/>
              <p:cNvSpPr/>
              <p:nvPr/>
            </p:nvSpPr>
            <p:spPr>
              <a:xfrm flipH="1" rot="10800000">
                <a:off x="-266661"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90736"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476796"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rot="10800000">
                <a:off x="8571944" y="29002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flipH="1">
                <a:off x="8396019" y="442524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flipH="1">
                <a:off x="8782079" y="352281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rot="10800000">
                <a:off x="8009979"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2"/>
            <p:cNvSpPr/>
            <p:nvPr/>
          </p:nvSpPr>
          <p:spPr>
            <a:xfrm flipH="1" rot="10800000">
              <a:off x="293867" y="47973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grpSp>
        <p:nvGrpSpPr>
          <p:cNvPr id="32" name="Google Shape;32;p5"/>
          <p:cNvGrpSpPr/>
          <p:nvPr/>
        </p:nvGrpSpPr>
        <p:grpSpPr>
          <a:xfrm>
            <a:off x="-247298" y="-446215"/>
            <a:ext cx="9638600" cy="6030088"/>
            <a:chOff x="-247298" y="-446215"/>
            <a:chExt cx="9638600" cy="6030088"/>
          </a:xfrm>
        </p:grpSpPr>
        <p:sp>
          <p:nvSpPr>
            <p:cNvPr id="33" name="Google Shape;33;p5"/>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flipH="1" rot="10800000">
              <a:off x="-247298"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flipH="1" rot="10800000">
              <a:off x="29354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10800000">
              <a:off x="8552592" y="496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10800000">
              <a:off x="8011752" y="-44621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5055284" y="356257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2" type="subTitle"/>
          </p:nvPr>
        </p:nvSpPr>
        <p:spPr>
          <a:xfrm>
            <a:off x="1583300" y="356257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45" name="Google Shape;45;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46" name="Google Shape;4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grpSp>
        <p:nvGrpSpPr>
          <p:cNvPr id="48" name="Google Shape;48;p6"/>
          <p:cNvGrpSpPr/>
          <p:nvPr/>
        </p:nvGrpSpPr>
        <p:grpSpPr>
          <a:xfrm>
            <a:off x="-247298" y="-284290"/>
            <a:ext cx="9638600" cy="5868163"/>
            <a:chOff x="-247298" y="-284290"/>
            <a:chExt cx="9638600" cy="5868163"/>
          </a:xfrm>
        </p:grpSpPr>
        <p:sp>
          <p:nvSpPr>
            <p:cNvPr id="49" name="Google Shape;49;p6"/>
            <p:cNvSpPr/>
            <p:nvPr/>
          </p:nvSpPr>
          <p:spPr>
            <a:xfrm>
              <a:off x="-247298"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29354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a:off x="8552592" y="4119935"/>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flipH="1">
              <a:off x="8011752" y="461575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flipH="1" rot="10800000">
              <a:off x="-125473" y="12348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flipH="1" rot="10800000">
              <a:off x="-125483" y="-2842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flipH="1" rot="10800000">
              <a:off x="8424002" y="12348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flipH="1" rot="10800000">
              <a:off x="8423992" y="-28429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7"/>
          <p:cNvSpPr txBox="1"/>
          <p:nvPr>
            <p:ph type="title"/>
          </p:nvPr>
        </p:nvSpPr>
        <p:spPr>
          <a:xfrm>
            <a:off x="720000" y="445025"/>
            <a:ext cx="55497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7"/>
          <p:cNvSpPr txBox="1"/>
          <p:nvPr>
            <p:ph idx="1" type="subTitle"/>
          </p:nvPr>
        </p:nvSpPr>
        <p:spPr>
          <a:xfrm>
            <a:off x="720000" y="1652075"/>
            <a:ext cx="4294800" cy="2133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2" name="Google Shape;6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8"/>
          <p:cNvSpPr txBox="1"/>
          <p:nvPr>
            <p:ph type="title"/>
          </p:nvPr>
        </p:nvSpPr>
        <p:spPr>
          <a:xfrm>
            <a:off x="4292275" y="1663850"/>
            <a:ext cx="4138500" cy="1815900"/>
          </a:xfrm>
          <a:prstGeom prst="rect">
            <a:avLst/>
          </a:prstGeom>
        </p:spPr>
        <p:txBody>
          <a:bodyPr anchorCtr="0" anchor="ctr" bIns="91425" lIns="91425" spcFirstLastPara="1" rIns="91425" wrap="square" tIns="91425">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5" name="Google Shape;6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9"/>
          <p:cNvSpPr txBox="1"/>
          <p:nvPr>
            <p:ph type="title"/>
          </p:nvPr>
        </p:nvSpPr>
        <p:spPr>
          <a:xfrm>
            <a:off x="3862975" y="1655500"/>
            <a:ext cx="4567800" cy="1161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8" name="Google Shape;68;p9"/>
          <p:cNvSpPr txBox="1"/>
          <p:nvPr>
            <p:ph idx="1" type="subTitle"/>
          </p:nvPr>
        </p:nvSpPr>
        <p:spPr>
          <a:xfrm>
            <a:off x="3862975" y="2816925"/>
            <a:ext cx="4567800" cy="67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p:nvPr>
            <p:ph idx="2" type="pic"/>
          </p:nvPr>
        </p:nvSpPr>
        <p:spPr>
          <a:xfrm>
            <a:off x="-25" y="-13725"/>
            <a:ext cx="9144000" cy="5157300"/>
          </a:xfrm>
          <a:prstGeom prst="rect">
            <a:avLst/>
          </a:prstGeom>
          <a:noFill/>
          <a:ln>
            <a:noFill/>
          </a:ln>
        </p:spPr>
      </p:sp>
      <p:sp>
        <p:nvSpPr>
          <p:cNvPr id="72" name="Google Shape;72;p10"/>
          <p:cNvSpPr txBox="1"/>
          <p:nvPr>
            <p:ph type="title"/>
          </p:nvPr>
        </p:nvSpPr>
        <p:spPr>
          <a:xfrm>
            <a:off x="720000" y="3942625"/>
            <a:ext cx="7704000" cy="6444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3" name="Google Shape;7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Outfit"/>
              <a:buNone/>
              <a:defRPr b="1" sz="3500">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M Sans"/>
                <a:ea typeface="DM Sans"/>
                <a:cs typeface="DM Sans"/>
                <a:sym typeface="DM Sans"/>
              </a:defRPr>
            </a:lvl1pPr>
            <a:lvl2pPr lvl="1" algn="r">
              <a:buNone/>
              <a:defRPr sz="1300">
                <a:solidFill>
                  <a:schemeClr val="dk1"/>
                </a:solidFill>
                <a:latin typeface="DM Sans"/>
                <a:ea typeface="DM Sans"/>
                <a:cs typeface="DM Sans"/>
                <a:sym typeface="DM Sans"/>
              </a:defRPr>
            </a:lvl2pPr>
            <a:lvl3pPr lvl="2" algn="r">
              <a:buNone/>
              <a:defRPr sz="1300">
                <a:solidFill>
                  <a:schemeClr val="dk1"/>
                </a:solidFill>
                <a:latin typeface="DM Sans"/>
                <a:ea typeface="DM Sans"/>
                <a:cs typeface="DM Sans"/>
                <a:sym typeface="DM Sans"/>
              </a:defRPr>
            </a:lvl3pPr>
            <a:lvl4pPr lvl="3" algn="r">
              <a:buNone/>
              <a:defRPr sz="1300">
                <a:solidFill>
                  <a:schemeClr val="dk1"/>
                </a:solidFill>
                <a:latin typeface="DM Sans"/>
                <a:ea typeface="DM Sans"/>
                <a:cs typeface="DM Sans"/>
                <a:sym typeface="DM Sans"/>
              </a:defRPr>
            </a:lvl4pPr>
            <a:lvl5pPr lvl="4" algn="r">
              <a:buNone/>
              <a:defRPr sz="1300">
                <a:solidFill>
                  <a:schemeClr val="dk1"/>
                </a:solidFill>
                <a:latin typeface="DM Sans"/>
                <a:ea typeface="DM Sans"/>
                <a:cs typeface="DM Sans"/>
                <a:sym typeface="DM Sans"/>
              </a:defRPr>
            </a:lvl5pPr>
            <a:lvl6pPr lvl="5" algn="r">
              <a:buNone/>
              <a:defRPr sz="1300">
                <a:solidFill>
                  <a:schemeClr val="dk1"/>
                </a:solidFill>
                <a:latin typeface="DM Sans"/>
                <a:ea typeface="DM Sans"/>
                <a:cs typeface="DM Sans"/>
                <a:sym typeface="DM Sans"/>
              </a:defRPr>
            </a:lvl6pPr>
            <a:lvl7pPr lvl="6" algn="r">
              <a:buNone/>
              <a:defRPr sz="1300">
                <a:solidFill>
                  <a:schemeClr val="dk1"/>
                </a:solidFill>
                <a:latin typeface="DM Sans"/>
                <a:ea typeface="DM Sans"/>
                <a:cs typeface="DM Sans"/>
                <a:sym typeface="DM Sans"/>
              </a:defRPr>
            </a:lvl7pPr>
            <a:lvl8pPr lvl="7" algn="r">
              <a:buNone/>
              <a:defRPr sz="1300">
                <a:solidFill>
                  <a:schemeClr val="dk1"/>
                </a:solidFill>
                <a:latin typeface="DM Sans"/>
                <a:ea typeface="DM Sans"/>
                <a:cs typeface="DM Sans"/>
                <a:sym typeface="DM Sans"/>
              </a:defRPr>
            </a:lvl8pPr>
            <a:lvl9pPr lvl="8"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www.researchgate.net/figure/An-illustration-of-an-image-represented-in-the-implicit-neural-representation-INR-form_fig1_346302971" TargetMode="External"/><Relationship Id="rId5" Type="http://schemas.openxmlformats.org/officeDocument/2006/relationships/hyperlink" Target="https://github.com/vsitzmann/awesome-implicit-representations?tab=readme-ov-file#what-are-implicit-neural-representation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29.png"/><Relationship Id="rId6"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comments" Target="../comments/commen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23.png"/><Relationship Id="rId6"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comments" Target="../comments/commen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3"/>
          <p:cNvSpPr txBox="1"/>
          <p:nvPr>
            <p:ph type="ctrTitle"/>
          </p:nvPr>
        </p:nvSpPr>
        <p:spPr>
          <a:xfrm>
            <a:off x="713225" y="1071613"/>
            <a:ext cx="5715600" cy="238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Implicit Neuronal Representation (INR) :</a:t>
            </a:r>
            <a:br>
              <a:rPr b="1" lang="en"/>
            </a:br>
            <a:r>
              <a:rPr lang="en" sz="2200"/>
              <a:t>Applied to PET and CT in Reconstruction and denoising tasks</a:t>
            </a:r>
            <a:endParaRPr sz="2200"/>
          </a:p>
        </p:txBody>
      </p:sp>
      <p:sp>
        <p:nvSpPr>
          <p:cNvPr id="371" name="Google Shape;371;p33"/>
          <p:cNvSpPr txBox="1"/>
          <p:nvPr>
            <p:ph idx="1" type="subTitle"/>
          </p:nvPr>
        </p:nvSpPr>
        <p:spPr>
          <a:xfrm>
            <a:off x="660600" y="3700975"/>
            <a:ext cx="4160700" cy="12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Students : </a:t>
            </a:r>
            <a:r>
              <a:rPr lang="en"/>
              <a:t>Mauricio Salim GÓMEZ CHICRE</a:t>
            </a:r>
            <a:endParaRPr/>
          </a:p>
          <a:p>
            <a:pPr indent="457200" lvl="0" marL="0" rtl="0" algn="l">
              <a:spcBef>
                <a:spcPts val="0"/>
              </a:spcBef>
              <a:spcAft>
                <a:spcPts val="0"/>
              </a:spcAft>
              <a:buNone/>
            </a:pPr>
            <a:r>
              <a:rPr lang="en"/>
              <a:t>         </a:t>
            </a:r>
            <a:r>
              <a:rPr lang="en"/>
              <a:t>Áureo Henrique E SILVA MARQUES</a:t>
            </a:r>
            <a:endParaRPr/>
          </a:p>
          <a:p>
            <a:pPr indent="0" lvl="0" marL="0" rtl="0" algn="l">
              <a:spcBef>
                <a:spcPts val="0"/>
              </a:spcBef>
              <a:spcAft>
                <a:spcPts val="0"/>
              </a:spcAft>
              <a:buNone/>
            </a:pPr>
            <a:r>
              <a:rPr lang="en"/>
              <a:t>Tutors :     Younès MOUSSAOUI</a:t>
            </a:r>
            <a:endParaRPr/>
          </a:p>
          <a:p>
            <a:pPr indent="0" lvl="0" marL="0" rtl="0" algn="l">
              <a:spcBef>
                <a:spcPts val="0"/>
              </a:spcBef>
              <a:spcAft>
                <a:spcPts val="0"/>
              </a:spcAft>
              <a:buNone/>
            </a:pPr>
            <a:r>
              <a:rPr lang="en"/>
              <a:t>	         Diana MATEUS</a:t>
            </a:r>
            <a:endParaRPr/>
          </a:p>
        </p:txBody>
      </p:sp>
      <p:cxnSp>
        <p:nvCxnSpPr>
          <p:cNvPr id="372" name="Google Shape;372;p33"/>
          <p:cNvCxnSpPr/>
          <p:nvPr/>
        </p:nvCxnSpPr>
        <p:spPr>
          <a:xfrm>
            <a:off x="823425" y="987213"/>
            <a:ext cx="373500" cy="0"/>
          </a:xfrm>
          <a:prstGeom prst="straightConnector1">
            <a:avLst/>
          </a:prstGeom>
          <a:noFill/>
          <a:ln cap="flat" cmpd="sng" w="19050">
            <a:solidFill>
              <a:schemeClr val="dk1"/>
            </a:solidFill>
            <a:prstDash val="solid"/>
            <a:round/>
            <a:headEnd len="med" w="med" type="none"/>
            <a:tailEnd len="med" w="med" type="none"/>
          </a:ln>
        </p:spPr>
      </p:cxnSp>
      <p:grpSp>
        <p:nvGrpSpPr>
          <p:cNvPr id="373" name="Google Shape;373;p33"/>
          <p:cNvGrpSpPr/>
          <p:nvPr/>
        </p:nvGrpSpPr>
        <p:grpSpPr>
          <a:xfrm>
            <a:off x="5115337" y="-428624"/>
            <a:ext cx="4275118" cy="6450405"/>
            <a:chOff x="5115337" y="-428624"/>
            <a:chExt cx="4275118" cy="6450405"/>
          </a:xfrm>
        </p:grpSpPr>
        <p:sp>
          <p:nvSpPr>
            <p:cNvPr id="374" name="Google Shape;374;p33"/>
            <p:cNvSpPr/>
            <p:nvPr/>
          </p:nvSpPr>
          <p:spPr>
            <a:xfrm flipH="1" rot="10800000">
              <a:off x="8492525" y="-1927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8551745" y="32678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6606686"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7103477"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6684072"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6109895" y="11940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6109895" y="6977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7587339" y="1194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5634170" y="-42862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7017892"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5193798" y="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8068891" y="16222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flipH="1" rot="10800000">
              <a:off x="5115337" y="3655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flipH="1" rot="10800000">
              <a:off x="6606680" y="39247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flipH="1" rot="10800000">
              <a:off x="5983934" y="50536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flipH="1" rot="10800000">
              <a:off x="7178797" y="35333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flipH="1" rot="10800000">
              <a:off x="6606686" y="460940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flipH="1" rot="10800000">
              <a:off x="5526543" y="41283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8117298" y="28522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8172542" y="30360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Reconstruction and Denoising Timeline :</a:t>
            </a:r>
            <a:endParaRPr/>
          </a:p>
        </p:txBody>
      </p:sp>
      <p:sp>
        <p:nvSpPr>
          <p:cNvPr id="521" name="Google Shape;521;p42"/>
          <p:cNvSpPr/>
          <p:nvPr/>
        </p:nvSpPr>
        <p:spPr>
          <a:xfrm>
            <a:off x="5844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2"/>
          <p:cNvSpPr/>
          <p:nvPr/>
        </p:nvSpPr>
        <p:spPr>
          <a:xfrm>
            <a:off x="25483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p:nvPr/>
        </p:nvSpPr>
        <p:spPr>
          <a:xfrm>
            <a:off x="45122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64761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txBox="1"/>
          <p:nvPr/>
        </p:nvSpPr>
        <p:spPr>
          <a:xfrm flipH="1">
            <a:off x="-2336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2017</a:t>
            </a:r>
            <a:endParaRPr b="1" sz="2400">
              <a:solidFill>
                <a:schemeClr val="dk1"/>
              </a:solidFill>
              <a:latin typeface="Outfit"/>
              <a:ea typeface="Outfit"/>
              <a:cs typeface="Outfit"/>
              <a:sym typeface="Outfit"/>
            </a:endParaRPr>
          </a:p>
        </p:txBody>
      </p:sp>
      <p:sp>
        <p:nvSpPr>
          <p:cNvPr id="526" name="Google Shape;526;p42"/>
          <p:cNvSpPr txBox="1"/>
          <p:nvPr/>
        </p:nvSpPr>
        <p:spPr>
          <a:xfrm flipH="1">
            <a:off x="-233598"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naheim"/>
              <a:buNone/>
            </a:pPr>
            <a:r>
              <a:rPr lang="en">
                <a:solidFill>
                  <a:schemeClr val="dk1"/>
                </a:solidFill>
                <a:latin typeface="DM Sans"/>
                <a:ea typeface="DM Sans"/>
                <a:cs typeface="DM Sans"/>
                <a:sym typeface="DM Sans"/>
              </a:rPr>
              <a:t>Deep Learning Framework</a:t>
            </a:r>
            <a:endParaRPr>
              <a:solidFill>
                <a:schemeClr val="dk1"/>
              </a:solidFill>
              <a:latin typeface="DM Sans"/>
              <a:ea typeface="DM Sans"/>
              <a:cs typeface="DM Sans"/>
              <a:sym typeface="DM Sans"/>
            </a:endParaRPr>
          </a:p>
        </p:txBody>
      </p:sp>
      <p:sp>
        <p:nvSpPr>
          <p:cNvPr id="527" name="Google Shape;527;p42"/>
          <p:cNvSpPr txBox="1"/>
          <p:nvPr/>
        </p:nvSpPr>
        <p:spPr>
          <a:xfrm flipH="1">
            <a:off x="17303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2020</a:t>
            </a:r>
            <a:endParaRPr b="1" sz="2400">
              <a:solidFill>
                <a:schemeClr val="dk1"/>
              </a:solidFill>
              <a:latin typeface="Outfit"/>
              <a:ea typeface="Outfit"/>
              <a:cs typeface="Outfit"/>
              <a:sym typeface="Outfit"/>
            </a:endParaRPr>
          </a:p>
        </p:txBody>
      </p:sp>
      <p:sp>
        <p:nvSpPr>
          <p:cNvPr id="528" name="Google Shape;528;p42"/>
          <p:cNvSpPr txBox="1"/>
          <p:nvPr/>
        </p:nvSpPr>
        <p:spPr>
          <a:xfrm flipH="1">
            <a:off x="1730301"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 NeRF </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
                <a:solidFill>
                  <a:schemeClr val="dk1"/>
                </a:solidFill>
                <a:latin typeface="DM Sans"/>
                <a:ea typeface="DM Sans"/>
                <a:cs typeface="DM Sans"/>
                <a:sym typeface="DM Sans"/>
              </a:rPr>
              <a:t>- SIREN for CT</a:t>
            </a:r>
            <a:endParaRPr>
              <a:solidFill>
                <a:schemeClr val="dk1"/>
              </a:solidFill>
              <a:latin typeface="DM Sans"/>
              <a:ea typeface="DM Sans"/>
              <a:cs typeface="DM Sans"/>
              <a:sym typeface="DM Sans"/>
            </a:endParaRPr>
          </a:p>
        </p:txBody>
      </p:sp>
      <p:sp>
        <p:nvSpPr>
          <p:cNvPr id="529" name="Google Shape;529;p42"/>
          <p:cNvSpPr txBox="1"/>
          <p:nvPr/>
        </p:nvSpPr>
        <p:spPr>
          <a:xfrm flipH="1">
            <a:off x="36942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2021</a:t>
            </a:r>
            <a:endParaRPr b="1" sz="2400">
              <a:solidFill>
                <a:schemeClr val="dk1"/>
              </a:solidFill>
              <a:latin typeface="Outfit"/>
              <a:ea typeface="Outfit"/>
              <a:cs typeface="Outfit"/>
              <a:sym typeface="Outfit"/>
            </a:endParaRPr>
          </a:p>
        </p:txBody>
      </p:sp>
      <p:sp>
        <p:nvSpPr>
          <p:cNvPr id="530" name="Google Shape;530;p42"/>
          <p:cNvSpPr txBox="1"/>
          <p:nvPr/>
        </p:nvSpPr>
        <p:spPr>
          <a:xfrm flipH="1">
            <a:off x="3694201"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 NeRP for CT</a:t>
            </a:r>
            <a:endParaRPr>
              <a:solidFill>
                <a:schemeClr val="dk1"/>
              </a:solidFill>
              <a:latin typeface="DM Sans"/>
              <a:ea typeface="DM Sans"/>
              <a:cs typeface="DM Sans"/>
              <a:sym typeface="DM Sans"/>
            </a:endParaRPr>
          </a:p>
        </p:txBody>
      </p:sp>
      <p:cxnSp>
        <p:nvCxnSpPr>
          <p:cNvPr id="531" name="Google Shape;531;p42"/>
          <p:cNvCxnSpPr>
            <a:stCxn id="521" idx="6"/>
            <a:endCxn id="522" idx="2"/>
          </p:cNvCxnSpPr>
          <p:nvPr/>
        </p:nvCxnSpPr>
        <p:spPr>
          <a:xfrm>
            <a:off x="7608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32" name="Google Shape;532;p42"/>
          <p:cNvCxnSpPr>
            <a:stCxn id="522" idx="6"/>
            <a:endCxn id="523" idx="2"/>
          </p:cNvCxnSpPr>
          <p:nvPr/>
        </p:nvCxnSpPr>
        <p:spPr>
          <a:xfrm>
            <a:off x="27247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33" name="Google Shape;533;p42"/>
          <p:cNvCxnSpPr>
            <a:stCxn id="523" idx="6"/>
            <a:endCxn id="524" idx="2"/>
          </p:cNvCxnSpPr>
          <p:nvPr/>
        </p:nvCxnSpPr>
        <p:spPr>
          <a:xfrm>
            <a:off x="46886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34" name="Google Shape;534;p42"/>
          <p:cNvCxnSpPr>
            <a:stCxn id="521" idx="4"/>
            <a:endCxn id="525" idx="0"/>
          </p:cNvCxnSpPr>
          <p:nvPr/>
        </p:nvCxnSpPr>
        <p:spPr>
          <a:xfrm>
            <a:off x="6726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535" name="Google Shape;535;p42"/>
          <p:cNvCxnSpPr>
            <a:stCxn id="522" idx="4"/>
            <a:endCxn id="527" idx="0"/>
          </p:cNvCxnSpPr>
          <p:nvPr/>
        </p:nvCxnSpPr>
        <p:spPr>
          <a:xfrm>
            <a:off x="26365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536" name="Google Shape;536;p42"/>
          <p:cNvCxnSpPr>
            <a:stCxn id="523" idx="4"/>
            <a:endCxn id="529" idx="0"/>
          </p:cNvCxnSpPr>
          <p:nvPr/>
        </p:nvCxnSpPr>
        <p:spPr>
          <a:xfrm>
            <a:off x="46004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537" name="Google Shape;537;p42"/>
          <p:cNvCxnSpPr>
            <a:stCxn id="524" idx="4"/>
            <a:endCxn id="538" idx="0"/>
          </p:cNvCxnSpPr>
          <p:nvPr/>
        </p:nvCxnSpPr>
        <p:spPr>
          <a:xfrm>
            <a:off x="6564300" y="1833425"/>
            <a:ext cx="0" cy="120600"/>
          </a:xfrm>
          <a:prstGeom prst="straightConnector1">
            <a:avLst/>
          </a:prstGeom>
          <a:noFill/>
          <a:ln cap="flat" cmpd="sng" w="9525">
            <a:solidFill>
              <a:schemeClr val="dk1"/>
            </a:solidFill>
            <a:prstDash val="solid"/>
            <a:round/>
            <a:headEnd len="med" w="med" type="none"/>
            <a:tailEnd len="med" w="med" type="none"/>
          </a:ln>
        </p:spPr>
      </p:cxnSp>
      <p:sp>
        <p:nvSpPr>
          <p:cNvPr id="539" name="Google Shape;53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Reconstruction and Denoising Timeline :</a:t>
            </a:r>
            <a:endParaRPr/>
          </a:p>
        </p:txBody>
      </p:sp>
      <p:sp>
        <p:nvSpPr>
          <p:cNvPr id="545" name="Google Shape;545;p43"/>
          <p:cNvSpPr/>
          <p:nvPr/>
        </p:nvSpPr>
        <p:spPr>
          <a:xfrm>
            <a:off x="5844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p:nvPr/>
        </p:nvSpPr>
        <p:spPr>
          <a:xfrm>
            <a:off x="25483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3"/>
          <p:cNvSpPr/>
          <p:nvPr/>
        </p:nvSpPr>
        <p:spPr>
          <a:xfrm>
            <a:off x="45122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3"/>
          <p:cNvSpPr/>
          <p:nvPr/>
        </p:nvSpPr>
        <p:spPr>
          <a:xfrm>
            <a:off x="64761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3"/>
          <p:cNvSpPr txBox="1"/>
          <p:nvPr/>
        </p:nvSpPr>
        <p:spPr>
          <a:xfrm flipH="1">
            <a:off x="-2336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2017</a:t>
            </a:r>
            <a:endParaRPr b="1" sz="2400">
              <a:solidFill>
                <a:schemeClr val="dk1"/>
              </a:solidFill>
              <a:latin typeface="Outfit"/>
              <a:ea typeface="Outfit"/>
              <a:cs typeface="Outfit"/>
              <a:sym typeface="Outfit"/>
            </a:endParaRPr>
          </a:p>
        </p:txBody>
      </p:sp>
      <p:sp>
        <p:nvSpPr>
          <p:cNvPr id="550" name="Google Shape;550;p43"/>
          <p:cNvSpPr txBox="1"/>
          <p:nvPr/>
        </p:nvSpPr>
        <p:spPr>
          <a:xfrm flipH="1">
            <a:off x="-233598"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naheim"/>
              <a:buNone/>
            </a:pPr>
            <a:r>
              <a:rPr lang="en">
                <a:solidFill>
                  <a:schemeClr val="dk1"/>
                </a:solidFill>
                <a:latin typeface="DM Sans"/>
                <a:ea typeface="DM Sans"/>
                <a:cs typeface="DM Sans"/>
                <a:sym typeface="DM Sans"/>
              </a:rPr>
              <a:t>Deep Learning Framework</a:t>
            </a:r>
            <a:endParaRPr>
              <a:solidFill>
                <a:schemeClr val="dk1"/>
              </a:solidFill>
              <a:latin typeface="DM Sans"/>
              <a:ea typeface="DM Sans"/>
              <a:cs typeface="DM Sans"/>
              <a:sym typeface="DM Sans"/>
            </a:endParaRPr>
          </a:p>
        </p:txBody>
      </p:sp>
      <p:sp>
        <p:nvSpPr>
          <p:cNvPr id="551" name="Google Shape;551;p43"/>
          <p:cNvSpPr txBox="1"/>
          <p:nvPr/>
        </p:nvSpPr>
        <p:spPr>
          <a:xfrm flipH="1">
            <a:off x="17303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2020</a:t>
            </a:r>
            <a:endParaRPr b="1" sz="2400">
              <a:solidFill>
                <a:schemeClr val="dk1"/>
              </a:solidFill>
              <a:latin typeface="Outfit"/>
              <a:ea typeface="Outfit"/>
              <a:cs typeface="Outfit"/>
              <a:sym typeface="Outfit"/>
            </a:endParaRPr>
          </a:p>
        </p:txBody>
      </p:sp>
      <p:sp>
        <p:nvSpPr>
          <p:cNvPr id="552" name="Google Shape;552;p43"/>
          <p:cNvSpPr txBox="1"/>
          <p:nvPr/>
        </p:nvSpPr>
        <p:spPr>
          <a:xfrm flipH="1">
            <a:off x="1730301"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 NeRF </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
                <a:solidFill>
                  <a:schemeClr val="dk1"/>
                </a:solidFill>
                <a:latin typeface="DM Sans"/>
                <a:ea typeface="DM Sans"/>
                <a:cs typeface="DM Sans"/>
                <a:sym typeface="DM Sans"/>
              </a:rPr>
              <a:t>- SIREN for CT</a:t>
            </a:r>
            <a:endParaRPr>
              <a:solidFill>
                <a:schemeClr val="dk1"/>
              </a:solidFill>
              <a:latin typeface="DM Sans"/>
              <a:ea typeface="DM Sans"/>
              <a:cs typeface="DM Sans"/>
              <a:sym typeface="DM Sans"/>
            </a:endParaRPr>
          </a:p>
        </p:txBody>
      </p:sp>
      <p:sp>
        <p:nvSpPr>
          <p:cNvPr id="553" name="Google Shape;553;p43"/>
          <p:cNvSpPr txBox="1"/>
          <p:nvPr/>
        </p:nvSpPr>
        <p:spPr>
          <a:xfrm flipH="1">
            <a:off x="36942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2021</a:t>
            </a:r>
            <a:endParaRPr b="1" sz="2400">
              <a:solidFill>
                <a:schemeClr val="dk1"/>
              </a:solidFill>
              <a:latin typeface="Outfit"/>
              <a:ea typeface="Outfit"/>
              <a:cs typeface="Outfit"/>
              <a:sym typeface="Outfit"/>
            </a:endParaRPr>
          </a:p>
        </p:txBody>
      </p:sp>
      <p:sp>
        <p:nvSpPr>
          <p:cNvPr id="554" name="Google Shape;554;p43"/>
          <p:cNvSpPr txBox="1"/>
          <p:nvPr/>
        </p:nvSpPr>
        <p:spPr>
          <a:xfrm flipH="1">
            <a:off x="3694201"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 NeRP for CT</a:t>
            </a:r>
            <a:endParaRPr>
              <a:solidFill>
                <a:schemeClr val="dk1"/>
              </a:solidFill>
              <a:latin typeface="DM Sans"/>
              <a:ea typeface="DM Sans"/>
              <a:cs typeface="DM Sans"/>
              <a:sym typeface="DM Sans"/>
            </a:endParaRPr>
          </a:p>
        </p:txBody>
      </p:sp>
      <p:sp>
        <p:nvSpPr>
          <p:cNvPr id="555" name="Google Shape;555;p43"/>
          <p:cNvSpPr txBox="1"/>
          <p:nvPr/>
        </p:nvSpPr>
        <p:spPr>
          <a:xfrm flipH="1">
            <a:off x="56581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2022</a:t>
            </a:r>
            <a:endParaRPr b="1" sz="2400">
              <a:solidFill>
                <a:schemeClr val="dk1"/>
              </a:solidFill>
              <a:latin typeface="Outfit"/>
              <a:ea typeface="Outfit"/>
              <a:cs typeface="Outfit"/>
              <a:sym typeface="Outfit"/>
            </a:endParaRPr>
          </a:p>
        </p:txBody>
      </p:sp>
      <p:sp>
        <p:nvSpPr>
          <p:cNvPr id="556" name="Google Shape;556;p43"/>
          <p:cNvSpPr txBox="1"/>
          <p:nvPr/>
        </p:nvSpPr>
        <p:spPr>
          <a:xfrm flipH="1">
            <a:off x="5658100"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 TITAN for CT</a:t>
            </a:r>
            <a:endParaRPr>
              <a:solidFill>
                <a:schemeClr val="dk1"/>
              </a:solidFill>
              <a:latin typeface="DM Sans"/>
              <a:ea typeface="DM Sans"/>
              <a:cs typeface="DM Sans"/>
              <a:sym typeface="DM Sans"/>
            </a:endParaRPr>
          </a:p>
        </p:txBody>
      </p:sp>
      <p:cxnSp>
        <p:nvCxnSpPr>
          <p:cNvPr id="557" name="Google Shape;557;p43"/>
          <p:cNvCxnSpPr>
            <a:stCxn id="545" idx="6"/>
            <a:endCxn id="546" idx="2"/>
          </p:cNvCxnSpPr>
          <p:nvPr/>
        </p:nvCxnSpPr>
        <p:spPr>
          <a:xfrm>
            <a:off x="7608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58" name="Google Shape;558;p43"/>
          <p:cNvCxnSpPr>
            <a:stCxn id="546" idx="6"/>
            <a:endCxn id="547" idx="2"/>
          </p:cNvCxnSpPr>
          <p:nvPr/>
        </p:nvCxnSpPr>
        <p:spPr>
          <a:xfrm>
            <a:off x="27247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59" name="Google Shape;559;p43"/>
          <p:cNvCxnSpPr>
            <a:stCxn id="547" idx="6"/>
            <a:endCxn id="548" idx="2"/>
          </p:cNvCxnSpPr>
          <p:nvPr/>
        </p:nvCxnSpPr>
        <p:spPr>
          <a:xfrm>
            <a:off x="46886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60" name="Google Shape;560;p43"/>
          <p:cNvCxnSpPr>
            <a:stCxn id="545" idx="4"/>
            <a:endCxn id="549" idx="0"/>
          </p:cNvCxnSpPr>
          <p:nvPr/>
        </p:nvCxnSpPr>
        <p:spPr>
          <a:xfrm>
            <a:off x="6726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561" name="Google Shape;561;p43"/>
          <p:cNvCxnSpPr>
            <a:stCxn id="546" idx="4"/>
            <a:endCxn id="551" idx="0"/>
          </p:cNvCxnSpPr>
          <p:nvPr/>
        </p:nvCxnSpPr>
        <p:spPr>
          <a:xfrm>
            <a:off x="26365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562" name="Google Shape;562;p43"/>
          <p:cNvCxnSpPr>
            <a:stCxn id="547" idx="4"/>
            <a:endCxn id="553" idx="0"/>
          </p:cNvCxnSpPr>
          <p:nvPr/>
        </p:nvCxnSpPr>
        <p:spPr>
          <a:xfrm>
            <a:off x="46004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563" name="Google Shape;563;p43"/>
          <p:cNvCxnSpPr>
            <a:stCxn id="548" idx="4"/>
            <a:endCxn id="555" idx="0"/>
          </p:cNvCxnSpPr>
          <p:nvPr/>
        </p:nvCxnSpPr>
        <p:spPr>
          <a:xfrm>
            <a:off x="6564300" y="1833425"/>
            <a:ext cx="0" cy="120600"/>
          </a:xfrm>
          <a:prstGeom prst="straightConnector1">
            <a:avLst/>
          </a:prstGeom>
          <a:noFill/>
          <a:ln cap="flat" cmpd="sng" w="9525">
            <a:solidFill>
              <a:schemeClr val="dk1"/>
            </a:solidFill>
            <a:prstDash val="solid"/>
            <a:round/>
            <a:headEnd len="med" w="med" type="none"/>
            <a:tailEnd len="med" w="med" type="none"/>
          </a:ln>
        </p:spPr>
      </p:cxnSp>
      <p:sp>
        <p:nvSpPr>
          <p:cNvPr id="564" name="Google Shape;56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4"/>
          <p:cNvSpPr txBox="1"/>
          <p:nvPr>
            <p:ph type="title"/>
          </p:nvPr>
        </p:nvSpPr>
        <p:spPr>
          <a:xfrm>
            <a:off x="720000" y="271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How Implicit Neural Representations work?</a:t>
            </a:r>
            <a:endParaRPr sz="3300"/>
          </a:p>
        </p:txBody>
      </p:sp>
      <p:sp>
        <p:nvSpPr>
          <p:cNvPr id="570" name="Google Shape;57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1" name="Google Shape;571;p44"/>
          <p:cNvPicPr preferRelativeResize="0"/>
          <p:nvPr/>
        </p:nvPicPr>
        <p:blipFill>
          <a:blip r:embed="rId3">
            <a:alphaModFix/>
          </a:blip>
          <a:stretch>
            <a:fillRect/>
          </a:stretch>
        </p:blipFill>
        <p:spPr>
          <a:xfrm>
            <a:off x="4704400" y="1425250"/>
            <a:ext cx="4237671" cy="2734450"/>
          </a:xfrm>
          <a:prstGeom prst="rect">
            <a:avLst/>
          </a:prstGeom>
          <a:noFill/>
          <a:ln>
            <a:noFill/>
          </a:ln>
        </p:spPr>
      </p:pic>
      <p:sp>
        <p:nvSpPr>
          <p:cNvPr id="572" name="Google Shape;572;p44"/>
          <p:cNvSpPr txBox="1"/>
          <p:nvPr/>
        </p:nvSpPr>
        <p:spPr>
          <a:xfrm>
            <a:off x="52450" y="1425250"/>
            <a:ext cx="4586700" cy="319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Implicit Neural Representations parameterize a signal as a </a:t>
            </a:r>
            <a:r>
              <a:rPr b="1" lang="en">
                <a:solidFill>
                  <a:schemeClr val="dk1"/>
                </a:solidFill>
                <a:latin typeface="DM Sans"/>
                <a:ea typeface="DM Sans"/>
                <a:cs typeface="DM Sans"/>
                <a:sym typeface="DM Sans"/>
              </a:rPr>
              <a:t>continuous function</a:t>
            </a:r>
            <a:r>
              <a:rPr lang="en">
                <a:solidFill>
                  <a:schemeClr val="dk1"/>
                </a:solidFill>
                <a:latin typeface="DM Sans"/>
                <a:ea typeface="DM Sans"/>
                <a:cs typeface="DM Sans"/>
                <a:sym typeface="DM Sans"/>
              </a:rPr>
              <a:t> that maps the domain of the signal to whatever is at that coordinate (color, depth, texture, etc). </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These functions are not analytically controllable - it is impossible to "write down" the function that </a:t>
            </a:r>
            <a:r>
              <a:rPr lang="en">
                <a:solidFill>
                  <a:schemeClr val="dk1"/>
                </a:solidFill>
                <a:latin typeface="DM Sans"/>
                <a:ea typeface="DM Sans"/>
                <a:cs typeface="DM Sans"/>
                <a:sym typeface="DM Sans"/>
              </a:rPr>
              <a:t>parametrizes</a:t>
            </a:r>
            <a:r>
              <a:rPr lang="en">
                <a:solidFill>
                  <a:schemeClr val="dk1"/>
                </a:solidFill>
                <a:latin typeface="DM Sans"/>
                <a:ea typeface="DM Sans"/>
                <a:cs typeface="DM Sans"/>
                <a:sym typeface="DM Sans"/>
              </a:rPr>
              <a:t> a natural image as a mathematical formula. </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Implicit Neural Representations thus approximate that function </a:t>
            </a:r>
            <a:r>
              <a:rPr b="1" lang="en">
                <a:solidFill>
                  <a:schemeClr val="dk1"/>
                </a:solidFill>
                <a:latin typeface="DM Sans"/>
                <a:ea typeface="DM Sans"/>
                <a:cs typeface="DM Sans"/>
                <a:sym typeface="DM Sans"/>
              </a:rPr>
              <a:t>via a neural network</a:t>
            </a: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sp>
        <p:nvSpPr>
          <p:cNvPr id="573" name="Google Shape;573;p44"/>
          <p:cNvSpPr txBox="1"/>
          <p:nvPr/>
        </p:nvSpPr>
        <p:spPr>
          <a:xfrm>
            <a:off x="4705563" y="4159700"/>
            <a:ext cx="3784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Figure 4. </a:t>
            </a:r>
            <a:r>
              <a:rPr lang="en" sz="900">
                <a:latin typeface="DM Sans"/>
                <a:ea typeface="DM Sans"/>
                <a:cs typeface="DM Sans"/>
                <a:sym typeface="DM Sans"/>
              </a:rPr>
              <a:t>An illustration of an image represented in the implicit neural representation (INR) form, i.e. as an MLP that predicts an RGB pixel value given its (x, y) coordinates.</a:t>
            </a:r>
            <a:endParaRPr sz="900">
              <a:latin typeface="DM Sans"/>
              <a:ea typeface="DM Sans"/>
              <a:cs typeface="DM Sans"/>
              <a:sym typeface="DM Sans"/>
            </a:endParaRPr>
          </a:p>
        </p:txBody>
      </p:sp>
      <p:sp>
        <p:nvSpPr>
          <p:cNvPr id="574" name="Google Shape;574;p44"/>
          <p:cNvSpPr txBox="1"/>
          <p:nvPr/>
        </p:nvSpPr>
        <p:spPr>
          <a:xfrm>
            <a:off x="720000" y="4740375"/>
            <a:ext cx="8222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latin typeface="DM Sans"/>
                <a:ea typeface="DM Sans"/>
                <a:cs typeface="DM Sans"/>
                <a:sym typeface="DM Sans"/>
                <a:hlinkClick r:id="rId4"/>
              </a:rPr>
              <a:t>https://www.researchgate.net/figure/An-illustration-of-an-image-represented-in-the-implicit-neural-representation-INR-form_fig1_346302971</a:t>
            </a:r>
            <a:endParaRPr sz="900">
              <a:latin typeface="DM Sans"/>
              <a:ea typeface="DM Sans"/>
              <a:cs typeface="DM Sans"/>
              <a:sym typeface="DM Sans"/>
            </a:endParaRPr>
          </a:p>
          <a:p>
            <a:pPr indent="0" lvl="0" marL="0" rtl="0" algn="l">
              <a:spcBef>
                <a:spcPts val="0"/>
              </a:spcBef>
              <a:spcAft>
                <a:spcPts val="0"/>
              </a:spcAft>
              <a:buNone/>
            </a:pPr>
            <a:r>
              <a:rPr lang="en" sz="900" u="sng">
                <a:solidFill>
                  <a:schemeClr val="hlink"/>
                </a:solidFill>
                <a:latin typeface="DM Sans"/>
                <a:ea typeface="DM Sans"/>
                <a:cs typeface="DM Sans"/>
                <a:sym typeface="DM Sans"/>
                <a:hlinkClick r:id="rId5"/>
              </a:rPr>
              <a:t>https://github.com/vsitzmann/awesome-implicit-representations?tab=readme-ov-file#what-are-implicit-neural-representations</a:t>
            </a:r>
            <a:endParaRPr sz="900">
              <a:latin typeface="DM Sans"/>
              <a:ea typeface="DM Sans"/>
              <a:cs typeface="DM Sans"/>
              <a:sym typeface="DM Sans"/>
            </a:endParaRPr>
          </a:p>
          <a:p>
            <a:pPr indent="0" lvl="0" marL="0" rtl="0" algn="l">
              <a:spcBef>
                <a:spcPts val="0"/>
              </a:spcBef>
              <a:spcAft>
                <a:spcPts val="0"/>
              </a:spcAft>
              <a:buNone/>
            </a:pPr>
            <a:r>
              <a:t/>
            </a:r>
            <a:endParaRPr sz="90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5"/>
          <p:cNvSpPr txBox="1"/>
          <p:nvPr>
            <p:ph type="title"/>
          </p:nvPr>
        </p:nvSpPr>
        <p:spPr>
          <a:xfrm>
            <a:off x="720000" y="214750"/>
            <a:ext cx="7704000" cy="9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SIREN </a:t>
            </a:r>
            <a:endParaRPr sz="2600"/>
          </a:p>
          <a:p>
            <a:pPr indent="0" lvl="0" marL="0" rtl="0" algn="ctr">
              <a:spcBef>
                <a:spcPts val="0"/>
              </a:spcBef>
              <a:spcAft>
                <a:spcPts val="0"/>
              </a:spcAft>
              <a:buNone/>
            </a:pPr>
            <a:r>
              <a:rPr lang="en" sz="2600"/>
              <a:t>Sinusoidal Representation Networks</a:t>
            </a:r>
            <a:endParaRPr sz="2600"/>
          </a:p>
        </p:txBody>
      </p:sp>
      <p:sp>
        <p:nvSpPr>
          <p:cNvPr id="580" name="Google Shape;58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1" name="Google Shape;581;p45"/>
          <p:cNvPicPr preferRelativeResize="0"/>
          <p:nvPr/>
        </p:nvPicPr>
        <p:blipFill>
          <a:blip r:embed="rId3">
            <a:alphaModFix/>
          </a:blip>
          <a:stretch>
            <a:fillRect/>
          </a:stretch>
        </p:blipFill>
        <p:spPr>
          <a:xfrm>
            <a:off x="1290475" y="3855875"/>
            <a:ext cx="6563049" cy="628200"/>
          </a:xfrm>
          <a:prstGeom prst="rect">
            <a:avLst/>
          </a:prstGeom>
          <a:noFill/>
          <a:ln>
            <a:noFill/>
          </a:ln>
        </p:spPr>
      </p:pic>
      <p:sp>
        <p:nvSpPr>
          <p:cNvPr id="582" name="Google Shape;582;p45"/>
          <p:cNvSpPr txBox="1"/>
          <p:nvPr/>
        </p:nvSpPr>
        <p:spPr>
          <a:xfrm>
            <a:off x="827850" y="4410800"/>
            <a:ext cx="7488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Where : </a:t>
            </a:r>
            <a:r>
              <a:rPr b="1" lang="en" sz="1200">
                <a:solidFill>
                  <a:schemeClr val="dk1"/>
                </a:solidFill>
                <a:latin typeface="DM Sans"/>
                <a:ea typeface="DM Sans"/>
                <a:cs typeface="DM Sans"/>
                <a:sym typeface="DM Sans"/>
              </a:rPr>
              <a:t>    </a:t>
            </a:r>
            <a:r>
              <a:rPr lang="en" sz="1200">
                <a:solidFill>
                  <a:schemeClr val="dk1"/>
                </a:solidFill>
                <a:latin typeface="DM Sans"/>
                <a:ea typeface="DM Sans"/>
                <a:cs typeface="DM Sans"/>
                <a:sym typeface="DM Sans"/>
              </a:rPr>
              <a:t> is the initialization hyperparameter used in the activation function of the first layer.</a:t>
            </a:r>
            <a:endParaRPr sz="1200">
              <a:solidFill>
                <a:schemeClr val="dk1"/>
              </a:solidFill>
              <a:latin typeface="DM Sans"/>
              <a:ea typeface="DM Sans"/>
              <a:cs typeface="DM Sans"/>
              <a:sym typeface="DM Sans"/>
            </a:endParaRPr>
          </a:p>
        </p:txBody>
      </p:sp>
      <p:pic>
        <p:nvPicPr>
          <p:cNvPr id="583" name="Google Shape;583;p45"/>
          <p:cNvPicPr preferRelativeResize="0"/>
          <p:nvPr/>
        </p:nvPicPr>
        <p:blipFill rotWithShape="1">
          <a:blip r:embed="rId4">
            <a:alphaModFix/>
          </a:blip>
          <a:srcRect b="21278" l="14189" r="2733" t="17061"/>
          <a:stretch/>
        </p:blipFill>
        <p:spPr>
          <a:xfrm>
            <a:off x="2140051" y="1165875"/>
            <a:ext cx="4863901" cy="2519275"/>
          </a:xfrm>
          <a:prstGeom prst="rect">
            <a:avLst/>
          </a:prstGeom>
          <a:noFill/>
          <a:ln>
            <a:noFill/>
          </a:ln>
        </p:spPr>
      </p:pic>
      <p:sp>
        <p:nvSpPr>
          <p:cNvPr id="584" name="Google Shape;584;p45"/>
          <p:cNvSpPr txBox="1"/>
          <p:nvPr/>
        </p:nvSpPr>
        <p:spPr>
          <a:xfrm>
            <a:off x="2679588" y="3639600"/>
            <a:ext cx="378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Figure 5. Representation of a Sinusoidal Representation Network [1]</a:t>
            </a:r>
            <a:endParaRPr sz="900">
              <a:latin typeface="DM Sans"/>
              <a:ea typeface="DM Sans"/>
              <a:cs typeface="DM Sans"/>
              <a:sym typeface="DM Sans"/>
            </a:endParaRPr>
          </a:p>
        </p:txBody>
      </p:sp>
      <p:sp>
        <p:nvSpPr>
          <p:cNvPr id="585" name="Google Shape;585;p45"/>
          <p:cNvSpPr txBox="1"/>
          <p:nvPr/>
        </p:nvSpPr>
        <p:spPr>
          <a:xfrm>
            <a:off x="720000" y="4804400"/>
            <a:ext cx="82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DM Sans"/>
                <a:ea typeface="DM Sans"/>
                <a:cs typeface="DM Sans"/>
                <a:sym typeface="DM Sans"/>
              </a:rPr>
              <a:t>[1] https://medium.com/@aryamansriram/paper-review-implicit-neural-representations-with-periodic-activation-functions-c1e00179cb8e</a:t>
            </a:r>
            <a:endParaRPr sz="700">
              <a:latin typeface="DM Sans"/>
              <a:ea typeface="DM Sans"/>
              <a:cs typeface="DM Sans"/>
              <a:sym typeface="DM Sans"/>
            </a:endParaRPr>
          </a:p>
          <a:p>
            <a:pPr indent="0" lvl="0" marL="0" rtl="0" algn="l">
              <a:spcBef>
                <a:spcPts val="0"/>
              </a:spcBef>
              <a:spcAft>
                <a:spcPts val="0"/>
              </a:spcAft>
              <a:buNone/>
            </a:pPr>
            <a:r>
              <a:rPr lang="en" sz="700">
                <a:latin typeface="DM Sans"/>
                <a:ea typeface="DM Sans"/>
                <a:cs typeface="DM Sans"/>
                <a:sym typeface="DM Sans"/>
              </a:rPr>
              <a:t>[2] Vincent SITZMANN et al. « Implicit neural representations with periodic activation functions ». In : (2020). </a:t>
            </a:r>
            <a:endParaRPr sz="700">
              <a:latin typeface="DM Sans"/>
              <a:ea typeface="DM Sans"/>
              <a:cs typeface="DM Sans"/>
              <a:sym typeface="DM Sans"/>
            </a:endParaRPr>
          </a:p>
        </p:txBody>
      </p:sp>
      <p:sp>
        <p:nvSpPr>
          <p:cNvPr id="586" name="Google Shape;586;p45"/>
          <p:cNvSpPr txBox="1"/>
          <p:nvPr/>
        </p:nvSpPr>
        <p:spPr>
          <a:xfrm>
            <a:off x="7459714" y="3908225"/>
            <a:ext cx="45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[2]</a:t>
            </a:r>
            <a:endParaRPr sz="900">
              <a:latin typeface="DM Sans"/>
              <a:ea typeface="DM Sans"/>
              <a:cs typeface="DM Sans"/>
              <a:sym typeface="DM Sans"/>
            </a:endParaRPr>
          </a:p>
        </p:txBody>
      </p:sp>
      <p:pic>
        <p:nvPicPr>
          <p:cNvPr id="587" name="Google Shape;587;p45"/>
          <p:cNvPicPr preferRelativeResize="0"/>
          <p:nvPr/>
        </p:nvPicPr>
        <p:blipFill>
          <a:blip r:embed="rId5">
            <a:alphaModFix/>
          </a:blip>
          <a:stretch>
            <a:fillRect/>
          </a:stretch>
        </p:blipFill>
        <p:spPr>
          <a:xfrm>
            <a:off x="1480525" y="4548788"/>
            <a:ext cx="154775" cy="11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6"/>
          <p:cNvSpPr txBox="1"/>
          <p:nvPr>
            <p:ph type="title"/>
          </p:nvPr>
        </p:nvSpPr>
        <p:spPr>
          <a:xfrm>
            <a:off x="720000" y="172875"/>
            <a:ext cx="7704000" cy="12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SIREN </a:t>
            </a:r>
            <a:endParaRPr/>
          </a:p>
          <a:p>
            <a:pPr indent="0" lvl="0" marL="0" rtl="0" algn="ctr">
              <a:spcBef>
                <a:spcPts val="0"/>
              </a:spcBef>
              <a:spcAft>
                <a:spcPts val="0"/>
              </a:spcAft>
              <a:buNone/>
            </a:pPr>
            <a:r>
              <a:rPr lang="en"/>
              <a:t>Sinusoidal Representation Networks</a:t>
            </a:r>
            <a:endParaRPr/>
          </a:p>
        </p:txBody>
      </p:sp>
      <p:sp>
        <p:nvSpPr>
          <p:cNvPr id="593" name="Google Shape;59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4" name="Google Shape;594;p46"/>
          <p:cNvPicPr preferRelativeResize="0"/>
          <p:nvPr/>
        </p:nvPicPr>
        <p:blipFill>
          <a:blip r:embed="rId3">
            <a:alphaModFix/>
          </a:blip>
          <a:stretch>
            <a:fillRect/>
          </a:stretch>
        </p:blipFill>
        <p:spPr>
          <a:xfrm>
            <a:off x="1229171" y="1396275"/>
            <a:ext cx="6685653" cy="3263975"/>
          </a:xfrm>
          <a:prstGeom prst="rect">
            <a:avLst/>
          </a:prstGeom>
          <a:noFill/>
          <a:ln>
            <a:noFill/>
          </a:ln>
        </p:spPr>
      </p:pic>
      <p:sp>
        <p:nvSpPr>
          <p:cNvPr id="595" name="Google Shape;595;p46"/>
          <p:cNvSpPr/>
          <p:nvPr/>
        </p:nvSpPr>
        <p:spPr>
          <a:xfrm>
            <a:off x="1715525" y="4074325"/>
            <a:ext cx="90000" cy="18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6" name="Google Shape;596;p46"/>
          <p:cNvSpPr txBox="1"/>
          <p:nvPr/>
        </p:nvSpPr>
        <p:spPr>
          <a:xfrm>
            <a:off x="1640074" y="4032325"/>
            <a:ext cx="24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6</a:t>
            </a:r>
            <a:endParaRPr sz="1100">
              <a:latin typeface="Times New Roman"/>
              <a:ea typeface="Times New Roman"/>
              <a:cs typeface="Times New Roman"/>
              <a:sym typeface="Times New Roman"/>
            </a:endParaRPr>
          </a:p>
        </p:txBody>
      </p:sp>
      <p:sp>
        <p:nvSpPr>
          <p:cNvPr id="597" name="Google Shape;597;p46"/>
          <p:cNvSpPr txBox="1"/>
          <p:nvPr/>
        </p:nvSpPr>
        <p:spPr>
          <a:xfrm>
            <a:off x="1556400" y="4785100"/>
            <a:ext cx="603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Vincent SITZMANN et al. « Implicit neural representations with periodic activation functions ». In : (2020). </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7"/>
          <p:cNvSpPr txBox="1"/>
          <p:nvPr>
            <p:ph type="title"/>
          </p:nvPr>
        </p:nvSpPr>
        <p:spPr>
          <a:xfrm>
            <a:off x="720000" y="27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Applications in CT and PET</a:t>
            </a:r>
            <a:endParaRPr/>
          </a:p>
        </p:txBody>
      </p:sp>
      <p:graphicFrame>
        <p:nvGraphicFramePr>
          <p:cNvPr id="603" name="Google Shape;603;p47"/>
          <p:cNvGraphicFramePr/>
          <p:nvPr/>
        </p:nvGraphicFramePr>
        <p:xfrm>
          <a:off x="4752475" y="1114263"/>
          <a:ext cx="3000000" cy="3000000"/>
        </p:xfrm>
        <a:graphic>
          <a:graphicData uri="http://schemas.openxmlformats.org/drawingml/2006/table">
            <a:tbl>
              <a:tblPr>
                <a:noFill/>
                <a:tableStyleId>{38581DB5-5D2A-4BA7-BEEF-1E67913E6B60}</a:tableStyleId>
              </a:tblPr>
              <a:tblGrid>
                <a:gridCol w="3852200"/>
              </a:tblGrid>
              <a:tr h="675325">
                <a:tc>
                  <a:txBody>
                    <a:bodyPr/>
                    <a:lstStyle/>
                    <a:p>
                      <a:pPr indent="0" lvl="0" marL="0" rtl="0" algn="ctr">
                        <a:lnSpc>
                          <a:spcPct val="115000"/>
                        </a:lnSpc>
                        <a:spcBef>
                          <a:spcPts val="0"/>
                        </a:spcBef>
                        <a:spcAft>
                          <a:spcPts val="0"/>
                        </a:spcAft>
                        <a:buNone/>
                      </a:pPr>
                      <a:r>
                        <a:rPr b="1" lang="en" sz="1800">
                          <a:solidFill>
                            <a:schemeClr val="dk1"/>
                          </a:solidFill>
                          <a:latin typeface="Outfit"/>
                          <a:ea typeface="Outfit"/>
                          <a:cs typeface="Outfit"/>
                          <a:sym typeface="Outfit"/>
                        </a:rPr>
                        <a:t>Reconstruction</a:t>
                      </a:r>
                      <a:endParaRPr sz="18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91325">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Input:</a:t>
                      </a:r>
                      <a:r>
                        <a:rPr lang="en">
                          <a:solidFill>
                            <a:schemeClr val="dk1"/>
                          </a:solidFill>
                          <a:latin typeface="DM Sans"/>
                          <a:ea typeface="DM Sans"/>
                          <a:cs typeface="DM Sans"/>
                          <a:sym typeface="DM Sans"/>
                        </a:rPr>
                        <a:t> Sinogram</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Output:</a:t>
                      </a:r>
                      <a:r>
                        <a:rPr lang="en">
                          <a:solidFill>
                            <a:schemeClr val="dk1"/>
                          </a:solidFill>
                          <a:latin typeface="DM Sans"/>
                          <a:ea typeface="DM Sans"/>
                          <a:cs typeface="DM Sans"/>
                          <a:sym typeface="DM Sans"/>
                        </a:rPr>
                        <a:t> Reconstructed Image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Traditional Methods:</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CT: Filtered Back Projection (FBP)</a:t>
                      </a:r>
                      <a:endParaRPr>
                        <a:solidFill>
                          <a:schemeClr val="dk1"/>
                        </a:solidFill>
                        <a:latin typeface="DM Sans"/>
                        <a:ea typeface="DM Sans"/>
                        <a:cs typeface="DM Sans"/>
                        <a:sym typeface="DM Sans"/>
                      </a:endParaRPr>
                    </a:p>
                    <a:p>
                      <a:pPr indent="0" lvl="0" marL="0" rtl="0" algn="l">
                        <a:spcBef>
                          <a:spcPts val="1000"/>
                        </a:spcBef>
                        <a:spcAft>
                          <a:spcPts val="0"/>
                        </a:spcAft>
                        <a:buNone/>
                      </a:pPr>
                      <a:r>
                        <a:rPr lang="en">
                          <a:solidFill>
                            <a:schemeClr val="dk1"/>
                          </a:solidFill>
                          <a:latin typeface="DM Sans"/>
                          <a:ea typeface="DM Sans"/>
                          <a:cs typeface="DM Sans"/>
                          <a:sym typeface="DM Sans"/>
                        </a:rPr>
                        <a:t>        PET: </a:t>
                      </a:r>
                      <a:r>
                        <a:rPr lang="en">
                          <a:solidFill>
                            <a:schemeClr val="dk1"/>
                          </a:solidFill>
                          <a:latin typeface="DM Sans"/>
                          <a:ea typeface="DM Sans"/>
                          <a:cs typeface="DM Sans"/>
                          <a:sym typeface="DM Sans"/>
                        </a:rPr>
                        <a:t>Maximum-Likelihood</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Expectation-Maximization (MLEM)</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Our Method:</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SIREN Network + Forward Projection</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604" name="Google Shape;604;p47"/>
          <p:cNvGraphicFramePr/>
          <p:nvPr/>
        </p:nvGraphicFramePr>
        <p:xfrm>
          <a:off x="473275" y="1129188"/>
          <a:ext cx="3000000" cy="3000000"/>
        </p:xfrm>
        <a:graphic>
          <a:graphicData uri="http://schemas.openxmlformats.org/drawingml/2006/table">
            <a:tbl>
              <a:tblPr>
                <a:noFill/>
                <a:tableStyleId>{38581DB5-5D2A-4BA7-BEEF-1E67913E6B60}</a:tableStyleId>
              </a:tblPr>
              <a:tblGrid>
                <a:gridCol w="3894350"/>
              </a:tblGrid>
              <a:tr h="675325">
                <a:tc>
                  <a:txBody>
                    <a:bodyPr/>
                    <a:lstStyle/>
                    <a:p>
                      <a:pPr indent="0" lvl="0" marL="0" rtl="0" algn="ctr">
                        <a:lnSpc>
                          <a:spcPct val="115000"/>
                        </a:lnSpc>
                        <a:spcBef>
                          <a:spcPts val="0"/>
                        </a:spcBef>
                        <a:spcAft>
                          <a:spcPts val="0"/>
                        </a:spcAft>
                        <a:buNone/>
                      </a:pPr>
                      <a:r>
                        <a:rPr b="1" lang="en" sz="1800">
                          <a:solidFill>
                            <a:schemeClr val="dk1"/>
                          </a:solidFill>
                          <a:latin typeface="Outfit"/>
                          <a:ea typeface="Outfit"/>
                          <a:cs typeface="Outfit"/>
                          <a:sym typeface="Outfit"/>
                        </a:rPr>
                        <a:t>Denoising</a:t>
                      </a:r>
                      <a:endParaRPr sz="18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61425">
                <a:tc>
                  <a:txBody>
                    <a:bodyPr/>
                    <a:lstStyle/>
                    <a:p>
                      <a:pPr indent="0" lvl="0" marL="0" rtl="0" algn="l">
                        <a:spcBef>
                          <a:spcPts val="0"/>
                        </a:spcBef>
                        <a:spcAft>
                          <a:spcPts val="0"/>
                        </a:spcAft>
                        <a:buNone/>
                      </a:pPr>
                      <a:r>
                        <a:t/>
                      </a:r>
                      <a:endParaRPr b="1">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Input:</a:t>
                      </a:r>
                      <a:r>
                        <a:rPr lang="en">
                          <a:solidFill>
                            <a:schemeClr val="dk1"/>
                          </a:solidFill>
                          <a:latin typeface="DM Sans"/>
                          <a:ea typeface="DM Sans"/>
                          <a:cs typeface="DM Sans"/>
                          <a:sym typeface="DM Sans"/>
                        </a:rPr>
                        <a:t> Noised Image</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Output:</a:t>
                      </a:r>
                      <a:r>
                        <a:rPr lang="en">
                          <a:solidFill>
                            <a:schemeClr val="dk1"/>
                          </a:solidFill>
                          <a:latin typeface="DM Sans"/>
                          <a:ea typeface="DM Sans"/>
                          <a:cs typeface="DM Sans"/>
                          <a:sym typeface="DM Sans"/>
                        </a:rPr>
                        <a:t> Denoised Image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Traditional Methods:</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Filters and Deep Learning</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Our Method:</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SIREN Network</a:t>
                      </a:r>
                      <a:endParaRPr>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05" name="Google Shape;60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8"/>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cxnSp>
        <p:nvCxnSpPr>
          <p:cNvPr id="611" name="Google Shape;611;p48"/>
          <p:cNvCxnSpPr/>
          <p:nvPr/>
        </p:nvCxnSpPr>
        <p:spPr>
          <a:xfrm rot="10800000">
            <a:off x="846338" y="1516250"/>
            <a:ext cx="0" cy="1321800"/>
          </a:xfrm>
          <a:prstGeom prst="straightConnector1">
            <a:avLst/>
          </a:prstGeom>
          <a:noFill/>
          <a:ln cap="flat" cmpd="sng" w="9525">
            <a:solidFill>
              <a:srgbClr val="1A1A1A"/>
            </a:solidFill>
            <a:prstDash val="solid"/>
            <a:round/>
            <a:headEnd len="med" w="med" type="none"/>
            <a:tailEnd len="med" w="med" type="stealth"/>
          </a:ln>
        </p:spPr>
      </p:cxnSp>
      <p:cxnSp>
        <p:nvCxnSpPr>
          <p:cNvPr id="612" name="Google Shape;612;p48"/>
          <p:cNvCxnSpPr/>
          <p:nvPr/>
        </p:nvCxnSpPr>
        <p:spPr>
          <a:xfrm>
            <a:off x="846338" y="2838050"/>
            <a:ext cx="1436700" cy="0"/>
          </a:xfrm>
          <a:prstGeom prst="straightConnector1">
            <a:avLst/>
          </a:prstGeom>
          <a:noFill/>
          <a:ln cap="flat" cmpd="sng" w="9525">
            <a:solidFill>
              <a:srgbClr val="1A1A1A"/>
            </a:solidFill>
            <a:prstDash val="solid"/>
            <a:round/>
            <a:headEnd len="med" w="med" type="none"/>
            <a:tailEnd len="med" w="med" type="stealth"/>
          </a:ln>
        </p:spPr>
      </p:cxnSp>
      <p:sp>
        <p:nvSpPr>
          <p:cNvPr id="613" name="Google Shape;613;p48"/>
          <p:cNvSpPr txBox="1"/>
          <p:nvPr/>
        </p:nvSpPr>
        <p:spPr>
          <a:xfrm>
            <a:off x="2244713" y="2767250"/>
            <a:ext cx="42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95959"/>
                </a:solidFill>
                <a:latin typeface="Lato"/>
                <a:ea typeface="Lato"/>
                <a:cs typeface="Lato"/>
                <a:sym typeface="Lato"/>
              </a:rPr>
              <a:t>X</a:t>
            </a:r>
            <a:endParaRPr b="1" sz="800">
              <a:solidFill>
                <a:srgbClr val="595959"/>
              </a:solidFill>
              <a:latin typeface="Lato"/>
              <a:ea typeface="Lato"/>
              <a:cs typeface="Lato"/>
              <a:sym typeface="Lato"/>
            </a:endParaRPr>
          </a:p>
        </p:txBody>
      </p:sp>
      <p:sp>
        <p:nvSpPr>
          <p:cNvPr id="614" name="Google Shape;614;p48"/>
          <p:cNvSpPr txBox="1"/>
          <p:nvPr/>
        </p:nvSpPr>
        <p:spPr>
          <a:xfrm>
            <a:off x="596413" y="1358400"/>
            <a:ext cx="42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95959"/>
                </a:solidFill>
                <a:latin typeface="Lato"/>
                <a:ea typeface="Lato"/>
                <a:cs typeface="Lato"/>
                <a:sym typeface="Lato"/>
              </a:rPr>
              <a:t>Y</a:t>
            </a:r>
            <a:endParaRPr b="1" sz="800">
              <a:solidFill>
                <a:srgbClr val="595959"/>
              </a:solidFill>
              <a:latin typeface="Lato"/>
              <a:ea typeface="Lato"/>
              <a:cs typeface="Lato"/>
              <a:sym typeface="Lato"/>
            </a:endParaRPr>
          </a:p>
        </p:txBody>
      </p:sp>
      <p:pic>
        <p:nvPicPr>
          <p:cNvPr id="615" name="Google Shape;615;p48"/>
          <p:cNvPicPr preferRelativeResize="0"/>
          <p:nvPr/>
        </p:nvPicPr>
        <p:blipFill>
          <a:blip r:embed="rId3">
            <a:alphaModFix/>
          </a:blip>
          <a:stretch>
            <a:fillRect/>
          </a:stretch>
        </p:blipFill>
        <p:spPr>
          <a:xfrm>
            <a:off x="5836388" y="1587050"/>
            <a:ext cx="1187100" cy="1180200"/>
          </a:xfrm>
          <a:prstGeom prst="rect">
            <a:avLst/>
          </a:prstGeom>
          <a:noFill/>
          <a:ln>
            <a:noFill/>
          </a:ln>
        </p:spPr>
      </p:pic>
      <p:cxnSp>
        <p:nvCxnSpPr>
          <p:cNvPr id="616" name="Google Shape;616;p48"/>
          <p:cNvCxnSpPr/>
          <p:nvPr/>
        </p:nvCxnSpPr>
        <p:spPr>
          <a:xfrm>
            <a:off x="2446313" y="2206850"/>
            <a:ext cx="421500" cy="0"/>
          </a:xfrm>
          <a:prstGeom prst="straightConnector1">
            <a:avLst/>
          </a:prstGeom>
          <a:noFill/>
          <a:ln cap="flat" cmpd="sng" w="19050">
            <a:solidFill>
              <a:srgbClr val="EB5600"/>
            </a:solidFill>
            <a:prstDash val="solid"/>
            <a:round/>
            <a:headEnd len="med" w="med" type="none"/>
            <a:tailEnd len="med" w="med" type="triangle"/>
          </a:ln>
        </p:spPr>
      </p:cxnSp>
      <p:cxnSp>
        <p:nvCxnSpPr>
          <p:cNvPr id="617" name="Google Shape;617;p48"/>
          <p:cNvCxnSpPr/>
          <p:nvPr/>
        </p:nvCxnSpPr>
        <p:spPr>
          <a:xfrm>
            <a:off x="5137788" y="2197250"/>
            <a:ext cx="440700" cy="0"/>
          </a:xfrm>
          <a:prstGeom prst="straightConnector1">
            <a:avLst/>
          </a:prstGeom>
          <a:noFill/>
          <a:ln cap="flat" cmpd="sng" w="19050">
            <a:solidFill>
              <a:srgbClr val="EB5600"/>
            </a:solidFill>
            <a:prstDash val="solid"/>
            <a:round/>
            <a:headEnd len="med" w="med" type="none"/>
            <a:tailEnd len="med" w="med" type="triangle"/>
          </a:ln>
        </p:spPr>
      </p:cxnSp>
      <p:sp>
        <p:nvSpPr>
          <p:cNvPr id="618" name="Google Shape;618;p48"/>
          <p:cNvSpPr txBox="1"/>
          <p:nvPr/>
        </p:nvSpPr>
        <p:spPr>
          <a:xfrm>
            <a:off x="3284450" y="3776625"/>
            <a:ext cx="3869700" cy="384900"/>
          </a:xfrm>
          <a:prstGeom prst="rect">
            <a:avLst/>
          </a:prstGeom>
          <a:solidFill>
            <a:srgbClr val="6AA4C8"/>
          </a:solidFill>
          <a:ln cap="flat" cmpd="sng" w="9525">
            <a:solidFill>
              <a:srgbClr val="59595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ato"/>
                <a:ea typeface="Lato"/>
                <a:cs typeface="Lato"/>
                <a:sym typeface="Lato"/>
              </a:rPr>
              <a:t>Loss = MSE( Denoised Image, Noised Image)</a:t>
            </a:r>
            <a:endParaRPr sz="1300">
              <a:solidFill>
                <a:srgbClr val="FFFFFF"/>
              </a:solidFill>
              <a:latin typeface="Lato"/>
              <a:ea typeface="Lato"/>
              <a:cs typeface="Lato"/>
              <a:sym typeface="Lato"/>
            </a:endParaRPr>
          </a:p>
        </p:txBody>
      </p:sp>
      <p:cxnSp>
        <p:nvCxnSpPr>
          <p:cNvPr id="619" name="Google Shape;619;p48"/>
          <p:cNvCxnSpPr/>
          <p:nvPr/>
        </p:nvCxnSpPr>
        <p:spPr>
          <a:xfrm>
            <a:off x="6409912" y="3199074"/>
            <a:ext cx="0" cy="444600"/>
          </a:xfrm>
          <a:prstGeom prst="straightConnector1">
            <a:avLst/>
          </a:prstGeom>
          <a:noFill/>
          <a:ln cap="flat" cmpd="sng" w="19050">
            <a:solidFill>
              <a:srgbClr val="EB5600"/>
            </a:solidFill>
            <a:prstDash val="solid"/>
            <a:round/>
            <a:headEnd len="med" w="med" type="none"/>
            <a:tailEnd len="med" w="med" type="triangle"/>
          </a:ln>
        </p:spPr>
      </p:cxnSp>
      <p:pic>
        <p:nvPicPr>
          <p:cNvPr id="620" name="Google Shape;620;p48"/>
          <p:cNvPicPr preferRelativeResize="0"/>
          <p:nvPr/>
        </p:nvPicPr>
        <p:blipFill>
          <a:blip r:embed="rId4">
            <a:alphaModFix/>
          </a:blip>
          <a:stretch>
            <a:fillRect/>
          </a:stretch>
        </p:blipFill>
        <p:spPr>
          <a:xfrm>
            <a:off x="3284451" y="1764600"/>
            <a:ext cx="1436700" cy="865292"/>
          </a:xfrm>
          <a:prstGeom prst="rect">
            <a:avLst/>
          </a:prstGeom>
          <a:noFill/>
          <a:ln>
            <a:noFill/>
          </a:ln>
        </p:spPr>
      </p:pic>
      <p:sp>
        <p:nvSpPr>
          <p:cNvPr id="621" name="Google Shape;621;p48"/>
          <p:cNvSpPr txBox="1"/>
          <p:nvPr/>
        </p:nvSpPr>
        <p:spPr>
          <a:xfrm>
            <a:off x="3350813" y="2571750"/>
            <a:ext cx="12930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SIREN</a:t>
            </a:r>
            <a:endParaRPr sz="1300">
              <a:solidFill>
                <a:srgbClr val="595959"/>
              </a:solidFill>
              <a:latin typeface="Lato"/>
              <a:ea typeface="Lato"/>
              <a:cs typeface="Lato"/>
              <a:sym typeface="Lato"/>
            </a:endParaRPr>
          </a:p>
        </p:txBody>
      </p:sp>
      <p:sp>
        <p:nvSpPr>
          <p:cNvPr id="622" name="Google Shape;622;p48"/>
          <p:cNvSpPr txBox="1"/>
          <p:nvPr/>
        </p:nvSpPr>
        <p:spPr>
          <a:xfrm>
            <a:off x="467150" y="2839488"/>
            <a:ext cx="21951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Model input</a:t>
            </a:r>
            <a:endParaRPr sz="1300">
              <a:solidFill>
                <a:srgbClr val="595959"/>
              </a:solidFill>
              <a:latin typeface="Lato"/>
              <a:ea typeface="Lato"/>
              <a:cs typeface="Lato"/>
              <a:sym typeface="Lato"/>
            </a:endParaRPr>
          </a:p>
          <a:p>
            <a:pPr indent="0" lvl="0" marL="0" rtl="0" algn="ctr">
              <a:spcBef>
                <a:spcPts val="0"/>
              </a:spcBef>
              <a:spcAft>
                <a:spcPts val="0"/>
              </a:spcAft>
              <a:buNone/>
            </a:pPr>
            <a:r>
              <a:rPr lang="en" sz="1300">
                <a:solidFill>
                  <a:srgbClr val="595959"/>
                </a:solidFill>
                <a:latin typeface="Lato"/>
                <a:ea typeface="Lato"/>
                <a:cs typeface="Lato"/>
                <a:sym typeface="Lato"/>
              </a:rPr>
              <a:t>(Image Coordinates)</a:t>
            </a:r>
            <a:endParaRPr sz="1300">
              <a:solidFill>
                <a:srgbClr val="595959"/>
              </a:solidFill>
              <a:latin typeface="Lato"/>
              <a:ea typeface="Lato"/>
              <a:cs typeface="Lato"/>
              <a:sym typeface="Lato"/>
            </a:endParaRPr>
          </a:p>
        </p:txBody>
      </p:sp>
      <p:sp>
        <p:nvSpPr>
          <p:cNvPr id="623" name="Google Shape;623;p48"/>
          <p:cNvSpPr txBox="1"/>
          <p:nvPr/>
        </p:nvSpPr>
        <p:spPr>
          <a:xfrm>
            <a:off x="5308100" y="2674963"/>
            <a:ext cx="22437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Model output</a:t>
            </a:r>
            <a:endParaRPr sz="1300">
              <a:solidFill>
                <a:srgbClr val="595959"/>
              </a:solidFill>
              <a:latin typeface="Lato"/>
              <a:ea typeface="Lato"/>
              <a:cs typeface="Lato"/>
              <a:sym typeface="Lato"/>
            </a:endParaRPr>
          </a:p>
          <a:p>
            <a:pPr indent="0" lvl="0" marL="0" rtl="0" algn="ctr">
              <a:spcBef>
                <a:spcPts val="0"/>
              </a:spcBef>
              <a:spcAft>
                <a:spcPts val="0"/>
              </a:spcAft>
              <a:buNone/>
            </a:pPr>
            <a:r>
              <a:rPr lang="en" sz="1300">
                <a:solidFill>
                  <a:srgbClr val="595959"/>
                </a:solidFill>
                <a:latin typeface="Lato"/>
                <a:ea typeface="Lato"/>
                <a:cs typeface="Lato"/>
                <a:sym typeface="Lato"/>
              </a:rPr>
              <a:t>(Denoised Image)</a:t>
            </a:r>
            <a:endParaRPr sz="1300">
              <a:solidFill>
                <a:srgbClr val="595959"/>
              </a:solidFill>
              <a:latin typeface="Lato"/>
              <a:ea typeface="Lato"/>
              <a:cs typeface="Lato"/>
              <a:sym typeface="Lato"/>
            </a:endParaRPr>
          </a:p>
        </p:txBody>
      </p:sp>
      <p:sp>
        <p:nvSpPr>
          <p:cNvPr id="624" name="Google Shape;62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625" name="Google Shape;625;p48"/>
          <p:cNvCxnSpPr/>
          <p:nvPr/>
        </p:nvCxnSpPr>
        <p:spPr>
          <a:xfrm>
            <a:off x="6562312" y="3199074"/>
            <a:ext cx="0" cy="444600"/>
          </a:xfrm>
          <a:prstGeom prst="straightConnector1">
            <a:avLst/>
          </a:prstGeom>
          <a:noFill/>
          <a:ln cap="flat" cmpd="sng" w="19050">
            <a:solidFill>
              <a:srgbClr val="0000FF"/>
            </a:solidFill>
            <a:prstDash val="dash"/>
            <a:round/>
            <a:headEnd len="med" w="med" type="stealth"/>
            <a:tailEnd len="med" w="med" type="none"/>
          </a:ln>
        </p:spPr>
      </p:cxnSp>
      <p:cxnSp>
        <p:nvCxnSpPr>
          <p:cNvPr id="626" name="Google Shape;626;p48"/>
          <p:cNvCxnSpPr/>
          <p:nvPr/>
        </p:nvCxnSpPr>
        <p:spPr>
          <a:xfrm>
            <a:off x="5137788" y="2033550"/>
            <a:ext cx="440700" cy="0"/>
          </a:xfrm>
          <a:prstGeom prst="straightConnector1">
            <a:avLst/>
          </a:prstGeom>
          <a:noFill/>
          <a:ln cap="flat" cmpd="sng" w="19050">
            <a:solidFill>
              <a:srgbClr val="0000FF"/>
            </a:solidFill>
            <a:prstDash val="dash"/>
            <a:round/>
            <a:headEnd len="med" w="med" type="stealth"/>
            <a:tailEnd len="med" w="med" type="none"/>
          </a:ln>
        </p:spPr>
      </p:cxnSp>
      <p:pic>
        <p:nvPicPr>
          <p:cNvPr id="627" name="Google Shape;627;p48"/>
          <p:cNvPicPr preferRelativeResize="0"/>
          <p:nvPr/>
        </p:nvPicPr>
        <p:blipFill>
          <a:blip r:embed="rId5">
            <a:alphaModFix/>
          </a:blip>
          <a:stretch>
            <a:fillRect/>
          </a:stretch>
        </p:blipFill>
        <p:spPr>
          <a:xfrm>
            <a:off x="918200" y="1567183"/>
            <a:ext cx="1293000" cy="12199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49"/>
          <p:cNvPicPr preferRelativeResize="0"/>
          <p:nvPr/>
        </p:nvPicPr>
        <p:blipFill>
          <a:blip r:embed="rId3">
            <a:alphaModFix/>
          </a:blip>
          <a:stretch>
            <a:fillRect/>
          </a:stretch>
        </p:blipFill>
        <p:spPr>
          <a:xfrm>
            <a:off x="1931361" y="1489763"/>
            <a:ext cx="2176635" cy="2163962"/>
          </a:xfrm>
          <a:prstGeom prst="rect">
            <a:avLst/>
          </a:prstGeom>
          <a:noFill/>
          <a:ln>
            <a:noFill/>
          </a:ln>
        </p:spPr>
      </p:pic>
      <p:sp>
        <p:nvSpPr>
          <p:cNvPr id="633" name="Google Shape;63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4" name="Google Shape;634;p49"/>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sp>
        <p:nvSpPr>
          <p:cNvPr id="635" name="Google Shape;635;p49"/>
          <p:cNvSpPr txBox="1"/>
          <p:nvPr/>
        </p:nvSpPr>
        <p:spPr>
          <a:xfrm>
            <a:off x="5736825" y="517050"/>
            <a:ext cx="21768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DM Sans"/>
                <a:ea typeface="DM Sans"/>
                <a:cs typeface="DM Sans"/>
                <a:sym typeface="DM Sans"/>
              </a:rPr>
              <a:t>Sample Data (CT)</a:t>
            </a:r>
            <a:endParaRPr sz="1800">
              <a:solidFill>
                <a:schemeClr val="dk1"/>
              </a:solidFill>
              <a:latin typeface="DM Sans"/>
              <a:ea typeface="DM Sans"/>
              <a:cs typeface="DM Sans"/>
              <a:sym typeface="DM Sans"/>
            </a:endParaRPr>
          </a:p>
        </p:txBody>
      </p:sp>
      <p:sp>
        <p:nvSpPr>
          <p:cNvPr id="636" name="Google Shape;636;p49"/>
          <p:cNvSpPr txBox="1"/>
          <p:nvPr/>
        </p:nvSpPr>
        <p:spPr>
          <a:xfrm>
            <a:off x="1566625" y="3764075"/>
            <a:ext cx="2906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Shepp-Logan Phantom</a:t>
            </a:r>
            <a:endParaRPr>
              <a:solidFill>
                <a:schemeClr val="dk1"/>
              </a:solidFill>
              <a:latin typeface="DM Sans"/>
              <a:ea typeface="DM Sans"/>
              <a:cs typeface="DM Sans"/>
              <a:sym typeface="DM Sans"/>
            </a:endParaRPr>
          </a:p>
        </p:txBody>
      </p:sp>
      <p:sp>
        <p:nvSpPr>
          <p:cNvPr id="637" name="Google Shape;637;p49"/>
          <p:cNvSpPr txBox="1"/>
          <p:nvPr/>
        </p:nvSpPr>
        <p:spPr>
          <a:xfrm>
            <a:off x="4964950" y="3671225"/>
            <a:ext cx="2612400" cy="7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Image - PSNR 12.68</a:t>
            </a:r>
            <a:endParaRPr b="1">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(Gaussian Noise, std = 0.1)</a:t>
            </a:r>
            <a:endParaRPr>
              <a:solidFill>
                <a:schemeClr val="dk1"/>
              </a:solidFill>
              <a:latin typeface="DM Sans"/>
              <a:ea typeface="DM Sans"/>
              <a:cs typeface="DM Sans"/>
              <a:sym typeface="DM Sans"/>
            </a:endParaRPr>
          </a:p>
        </p:txBody>
      </p:sp>
      <p:cxnSp>
        <p:nvCxnSpPr>
          <p:cNvPr id="638" name="Google Shape;638;p49"/>
          <p:cNvCxnSpPr/>
          <p:nvPr/>
        </p:nvCxnSpPr>
        <p:spPr>
          <a:xfrm>
            <a:off x="4318211" y="2576688"/>
            <a:ext cx="507600" cy="0"/>
          </a:xfrm>
          <a:prstGeom prst="straightConnector1">
            <a:avLst/>
          </a:prstGeom>
          <a:noFill/>
          <a:ln cap="flat" cmpd="sng" w="19050">
            <a:solidFill>
              <a:srgbClr val="0000FF"/>
            </a:solidFill>
            <a:prstDash val="solid"/>
            <a:round/>
            <a:headEnd len="med" w="med" type="none"/>
            <a:tailEnd len="med" w="med" type="stealth"/>
          </a:ln>
        </p:spPr>
      </p:cxnSp>
      <p:pic>
        <p:nvPicPr>
          <p:cNvPr id="639" name="Google Shape;639;p49"/>
          <p:cNvPicPr preferRelativeResize="0"/>
          <p:nvPr/>
        </p:nvPicPr>
        <p:blipFill>
          <a:blip r:embed="rId4">
            <a:alphaModFix/>
          </a:blip>
          <a:stretch>
            <a:fillRect/>
          </a:stretch>
        </p:blipFill>
        <p:spPr>
          <a:xfrm>
            <a:off x="4914138" y="1437294"/>
            <a:ext cx="2714025" cy="22689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0"/>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graphicFrame>
        <p:nvGraphicFramePr>
          <p:cNvPr id="645" name="Google Shape;645;p50"/>
          <p:cNvGraphicFramePr/>
          <p:nvPr/>
        </p:nvGraphicFramePr>
        <p:xfrm>
          <a:off x="1490400" y="1215938"/>
          <a:ext cx="3000000" cy="3000000"/>
        </p:xfrm>
        <a:graphic>
          <a:graphicData uri="http://schemas.openxmlformats.org/drawingml/2006/table">
            <a:tbl>
              <a:tblPr>
                <a:noFill/>
                <a:tableStyleId>{38581DB5-5D2A-4BA7-BEEF-1E67913E6B60}</a:tableStyleId>
              </a:tblPr>
              <a:tblGrid>
                <a:gridCol w="1540800"/>
                <a:gridCol w="1540800"/>
                <a:gridCol w="1540800"/>
                <a:gridCol w="1540800"/>
              </a:tblGrid>
              <a:tr h="185875">
                <a:tc>
                  <a:txBody>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ω</a:t>
                      </a:r>
                      <a:r>
                        <a:rPr b="1" baseline="-25000" lang="en">
                          <a:solidFill>
                            <a:schemeClr val="dk1"/>
                          </a:solidFill>
                          <a:latin typeface="DM Sans"/>
                          <a:ea typeface="DM Sans"/>
                          <a:cs typeface="DM Sans"/>
                          <a:sym typeface="DM Sans"/>
                        </a:rPr>
                        <a:t>0</a:t>
                      </a:r>
                      <a:endParaRPr b="1">
                        <a:solidFill>
                          <a:schemeClr val="dk1"/>
                        </a:solidFill>
                        <a:latin typeface="Outfit"/>
                        <a:ea typeface="Outfit"/>
                        <a:cs typeface="Outfit"/>
                        <a:sym typeface="Outfi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MSE</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CCCCCC"/>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PSNR</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CCCCCC"/>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MSSIM</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CCCCCC"/>
                      </a:solidFill>
                      <a:prstDash val="solid"/>
                      <a:round/>
                      <a:headEnd len="sm" w="sm" type="none"/>
                      <a:tailEnd len="sm" w="sm" type="none"/>
                    </a:lnB>
                    <a:solidFill>
                      <a:srgbClr val="68DAF8">
                        <a:alpha val="34180"/>
                      </a:srgbClr>
                    </a:solidFill>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10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0,0472</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22,0477</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0,4704</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15</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b="1" lang="en" sz="1200">
                          <a:latin typeface="Outfit"/>
                          <a:ea typeface="Outfit"/>
                          <a:cs typeface="Outfit"/>
                          <a:sym typeface="Outfit"/>
                        </a:rPr>
                        <a:t>0,0437</a:t>
                      </a:r>
                      <a:endParaRPr b="1" sz="12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Outfit"/>
                          <a:ea typeface="Outfit"/>
                          <a:cs typeface="Outfit"/>
                          <a:sym typeface="Outfit"/>
                        </a:rPr>
                        <a:t>23,3199</a:t>
                      </a:r>
                      <a:endParaRPr b="1" sz="12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0,4825</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20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0,0447</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22,8385</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Outfit"/>
                          <a:ea typeface="Outfit"/>
                          <a:cs typeface="Outfit"/>
                          <a:sym typeface="Outfit"/>
                        </a:rPr>
                        <a:t>0,4850</a:t>
                      </a:r>
                      <a:endParaRPr b="1" sz="12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25</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0,0455</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22,5383</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0,4727</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30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0,0455</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22,7231</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0,4752</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35</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0,0454</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21,6254</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0,4543</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40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0,0456</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21,5055</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0,4526</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45</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0,0459</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21,1779</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0,4467</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50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0,0458</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20,6162</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0,4371</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
        <p:nvSpPr>
          <p:cNvPr id="646" name="Google Shape;64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7" name="Google Shape;647;p50"/>
          <p:cNvSpPr txBox="1"/>
          <p:nvPr/>
        </p:nvSpPr>
        <p:spPr>
          <a:xfrm>
            <a:off x="776625" y="4577050"/>
            <a:ext cx="45891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DM Sans"/>
                <a:ea typeface="DM Sans"/>
                <a:cs typeface="DM Sans"/>
                <a:sym typeface="DM Sans"/>
              </a:rPr>
              <a:t>Optimizer:</a:t>
            </a:r>
            <a:r>
              <a:rPr lang="en">
                <a:solidFill>
                  <a:schemeClr val="dk1"/>
                </a:solidFill>
                <a:latin typeface="DM Sans"/>
                <a:ea typeface="DM Sans"/>
                <a:cs typeface="DM Sans"/>
                <a:sym typeface="DM Sans"/>
              </a:rPr>
              <a:t> Adam;   </a:t>
            </a:r>
            <a:r>
              <a:rPr b="1" lang="en">
                <a:solidFill>
                  <a:schemeClr val="dk1"/>
                </a:solidFill>
                <a:latin typeface="DM Sans"/>
                <a:ea typeface="DM Sans"/>
                <a:cs typeface="DM Sans"/>
                <a:sym typeface="DM Sans"/>
              </a:rPr>
              <a:t>LR:</a:t>
            </a:r>
            <a:r>
              <a:rPr lang="en">
                <a:solidFill>
                  <a:schemeClr val="dk1"/>
                </a:solidFill>
                <a:latin typeface="DM Sans"/>
                <a:ea typeface="DM Sans"/>
                <a:cs typeface="DM Sans"/>
                <a:sym typeface="DM Sans"/>
              </a:rPr>
              <a:t> 10</a:t>
            </a:r>
            <a:r>
              <a:rPr baseline="30000" lang="en">
                <a:solidFill>
                  <a:schemeClr val="dk1"/>
                </a:solidFill>
                <a:latin typeface="DM Sans"/>
                <a:ea typeface="DM Sans"/>
                <a:cs typeface="DM Sans"/>
                <a:sym typeface="DM Sans"/>
              </a:rPr>
              <a:t>-4</a:t>
            </a:r>
            <a:r>
              <a:rPr lang="en">
                <a:solidFill>
                  <a:schemeClr val="dk1"/>
                </a:solidFill>
                <a:latin typeface="DM Sans"/>
                <a:ea typeface="DM Sans"/>
                <a:cs typeface="DM Sans"/>
                <a:sym typeface="DM Sans"/>
              </a:rPr>
              <a:t>;   </a:t>
            </a:r>
            <a:r>
              <a:rPr b="1" lang="en">
                <a:solidFill>
                  <a:schemeClr val="dk1"/>
                </a:solidFill>
                <a:latin typeface="DM Sans"/>
                <a:ea typeface="DM Sans"/>
                <a:cs typeface="DM Sans"/>
                <a:sym typeface="DM Sans"/>
              </a:rPr>
              <a:t>Steps:</a:t>
            </a:r>
            <a:r>
              <a:rPr lang="en">
                <a:solidFill>
                  <a:schemeClr val="dk1"/>
                </a:solidFill>
                <a:latin typeface="DM Sans"/>
                <a:ea typeface="DM Sans"/>
                <a:cs typeface="DM Sans"/>
                <a:sym typeface="DM Sans"/>
              </a:rPr>
              <a:t> 3000</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n">
                <a:solidFill>
                  <a:schemeClr val="dk1"/>
                </a:solidFill>
                <a:latin typeface="DM Sans"/>
                <a:ea typeface="DM Sans"/>
                <a:cs typeface="DM Sans"/>
                <a:sym typeface="DM Sans"/>
              </a:rPr>
              <a:t>Time ≈ </a:t>
            </a:r>
            <a:r>
              <a:rPr lang="en">
                <a:solidFill>
                  <a:schemeClr val="dk1"/>
                </a:solidFill>
                <a:latin typeface="DM Sans"/>
                <a:ea typeface="DM Sans"/>
                <a:cs typeface="DM Sans"/>
                <a:sym typeface="DM Sans"/>
              </a:rPr>
              <a:t>5 min</a:t>
            </a:r>
            <a:endParaRPr>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1"/>
          <p:cNvSpPr txBox="1"/>
          <p:nvPr>
            <p:ph type="title"/>
          </p:nvPr>
        </p:nvSpPr>
        <p:spPr>
          <a:xfrm>
            <a:off x="720000" y="167250"/>
            <a:ext cx="36399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sp>
        <p:nvSpPr>
          <p:cNvPr id="653" name="Google Shape;65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4" name="Google Shape;654;p51"/>
          <p:cNvSpPr txBox="1"/>
          <p:nvPr>
            <p:ph type="title"/>
          </p:nvPr>
        </p:nvSpPr>
        <p:spPr>
          <a:xfrm>
            <a:off x="4923975" y="214300"/>
            <a:ext cx="2864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DM Sans"/>
                <a:ea typeface="DM Sans"/>
                <a:cs typeface="DM Sans"/>
                <a:sym typeface="DM Sans"/>
              </a:rPr>
              <a:t>ω</a:t>
            </a:r>
            <a:r>
              <a:rPr baseline="-25000" lang="en" sz="1400">
                <a:latin typeface="DM Sans"/>
                <a:ea typeface="DM Sans"/>
                <a:cs typeface="DM Sans"/>
                <a:sym typeface="DM Sans"/>
              </a:rPr>
              <a:t>0</a:t>
            </a:r>
            <a:r>
              <a:rPr b="0" lang="en" sz="1500">
                <a:solidFill>
                  <a:srgbClr val="000000"/>
                </a:solidFill>
              </a:rPr>
              <a:t> = 15</a:t>
            </a:r>
            <a:endParaRPr b="0" sz="1500">
              <a:solidFill>
                <a:srgbClr val="000000"/>
              </a:solidFill>
            </a:endParaRPr>
          </a:p>
        </p:txBody>
      </p:sp>
      <p:pic>
        <p:nvPicPr>
          <p:cNvPr id="655" name="Google Shape;655;p51"/>
          <p:cNvPicPr preferRelativeResize="0"/>
          <p:nvPr/>
        </p:nvPicPr>
        <p:blipFill rotWithShape="1">
          <a:blip r:embed="rId3">
            <a:alphaModFix/>
          </a:blip>
          <a:srcRect b="0" l="25278" r="0" t="0"/>
          <a:stretch/>
        </p:blipFill>
        <p:spPr>
          <a:xfrm>
            <a:off x="928438" y="1313502"/>
            <a:ext cx="7287126" cy="31799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a:t>
            </a:r>
            <a:endParaRPr/>
          </a:p>
        </p:txBody>
      </p:sp>
      <p:sp>
        <p:nvSpPr>
          <p:cNvPr id="400" name="Google Shape;40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34"/>
          <p:cNvSpPr txBox="1"/>
          <p:nvPr/>
        </p:nvSpPr>
        <p:spPr>
          <a:xfrm>
            <a:off x="641000" y="1182900"/>
            <a:ext cx="7835100" cy="329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Computed tomography (CT) is a medical imaging technique that uses X-rays to produce detailed cross-sectional images of the body.</a:t>
            </a:r>
            <a:endParaRPr>
              <a:solidFill>
                <a:schemeClr val="dk1"/>
              </a:solidFill>
              <a:latin typeface="DM Sans"/>
              <a:ea typeface="DM Sans"/>
              <a:cs typeface="DM Sans"/>
              <a:sym typeface="DM Sans"/>
            </a:endParaRPr>
          </a:p>
        </p:txBody>
      </p:sp>
      <p:pic>
        <p:nvPicPr>
          <p:cNvPr id="402" name="Google Shape;402;p34"/>
          <p:cNvPicPr preferRelativeResize="0"/>
          <p:nvPr/>
        </p:nvPicPr>
        <p:blipFill>
          <a:blip r:embed="rId3">
            <a:alphaModFix/>
          </a:blip>
          <a:stretch>
            <a:fillRect/>
          </a:stretch>
        </p:blipFill>
        <p:spPr>
          <a:xfrm>
            <a:off x="1111950" y="2134125"/>
            <a:ext cx="1800225" cy="1390650"/>
          </a:xfrm>
          <a:prstGeom prst="rect">
            <a:avLst/>
          </a:prstGeom>
          <a:noFill/>
          <a:ln>
            <a:noFill/>
          </a:ln>
        </p:spPr>
      </p:pic>
      <p:pic>
        <p:nvPicPr>
          <p:cNvPr id="403" name="Google Shape;403;p34"/>
          <p:cNvPicPr preferRelativeResize="0"/>
          <p:nvPr/>
        </p:nvPicPr>
        <p:blipFill>
          <a:blip r:embed="rId4">
            <a:alphaModFix/>
          </a:blip>
          <a:stretch>
            <a:fillRect/>
          </a:stretch>
        </p:blipFill>
        <p:spPr>
          <a:xfrm>
            <a:off x="1216100" y="3580987"/>
            <a:ext cx="3853027" cy="393600"/>
          </a:xfrm>
          <a:prstGeom prst="rect">
            <a:avLst/>
          </a:prstGeom>
          <a:noFill/>
          <a:ln>
            <a:noFill/>
          </a:ln>
        </p:spPr>
      </p:pic>
      <p:pic>
        <p:nvPicPr>
          <p:cNvPr id="404" name="Google Shape;404;p34"/>
          <p:cNvPicPr preferRelativeResize="0"/>
          <p:nvPr/>
        </p:nvPicPr>
        <p:blipFill>
          <a:blip r:embed="rId5">
            <a:alphaModFix/>
          </a:blip>
          <a:stretch>
            <a:fillRect/>
          </a:stretch>
        </p:blipFill>
        <p:spPr>
          <a:xfrm>
            <a:off x="2008500" y="3974575"/>
            <a:ext cx="1588100" cy="187600"/>
          </a:xfrm>
          <a:prstGeom prst="rect">
            <a:avLst/>
          </a:prstGeom>
          <a:noFill/>
          <a:ln>
            <a:noFill/>
          </a:ln>
        </p:spPr>
      </p:pic>
      <p:sp>
        <p:nvSpPr>
          <p:cNvPr id="405" name="Google Shape;405;p34"/>
          <p:cNvSpPr txBox="1"/>
          <p:nvPr/>
        </p:nvSpPr>
        <p:spPr>
          <a:xfrm>
            <a:off x="1216100" y="3864250"/>
            <a:ext cx="23121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Where :</a:t>
            </a:r>
            <a:endParaRPr>
              <a:solidFill>
                <a:schemeClr val="dk1"/>
              </a:solidFill>
              <a:latin typeface="DM Sans"/>
              <a:ea typeface="DM Sans"/>
              <a:cs typeface="DM Sans"/>
              <a:sym typeface="DM Sans"/>
            </a:endParaRPr>
          </a:p>
        </p:txBody>
      </p:sp>
      <p:pic>
        <p:nvPicPr>
          <p:cNvPr id="406" name="Google Shape;406;p34"/>
          <p:cNvPicPr preferRelativeResize="0"/>
          <p:nvPr/>
        </p:nvPicPr>
        <p:blipFill>
          <a:blip r:embed="rId6">
            <a:alphaModFix/>
          </a:blip>
          <a:stretch>
            <a:fillRect/>
          </a:stretch>
        </p:blipFill>
        <p:spPr>
          <a:xfrm>
            <a:off x="5688019" y="2271819"/>
            <a:ext cx="1447050" cy="1633175"/>
          </a:xfrm>
          <a:prstGeom prst="rect">
            <a:avLst/>
          </a:prstGeom>
          <a:noFill/>
          <a:ln>
            <a:noFill/>
          </a:ln>
        </p:spPr>
      </p:pic>
      <p:sp>
        <p:nvSpPr>
          <p:cNvPr id="407" name="Google Shape;407;p34"/>
          <p:cNvSpPr/>
          <p:nvPr/>
        </p:nvSpPr>
        <p:spPr>
          <a:xfrm>
            <a:off x="3312200" y="2774425"/>
            <a:ext cx="2037000" cy="51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8" name="Google Shape;408;p34"/>
          <p:cNvSpPr txBox="1"/>
          <p:nvPr/>
        </p:nvSpPr>
        <p:spPr>
          <a:xfrm>
            <a:off x="3312200" y="2825350"/>
            <a:ext cx="19758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Radon</a:t>
            </a:r>
            <a:r>
              <a:rPr b="1" lang="en">
                <a:solidFill>
                  <a:schemeClr val="dk1"/>
                </a:solidFill>
                <a:latin typeface="DM Sans"/>
                <a:ea typeface="DM Sans"/>
                <a:cs typeface="DM Sans"/>
                <a:sym typeface="DM Sans"/>
              </a:rPr>
              <a:t> Transform</a:t>
            </a:r>
            <a:endParaRPr b="1">
              <a:solidFill>
                <a:schemeClr val="dk1"/>
              </a:solidFill>
              <a:latin typeface="DM Sans"/>
              <a:ea typeface="DM Sans"/>
              <a:cs typeface="DM Sans"/>
              <a:sym typeface="DM Sans"/>
            </a:endParaRPr>
          </a:p>
        </p:txBody>
      </p:sp>
      <p:sp>
        <p:nvSpPr>
          <p:cNvPr id="409" name="Google Shape;409;p34"/>
          <p:cNvSpPr txBox="1"/>
          <p:nvPr/>
        </p:nvSpPr>
        <p:spPr>
          <a:xfrm>
            <a:off x="893300" y="4842725"/>
            <a:ext cx="758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https://www.wolframcloud.com/obj/exploration/RadonTransformAndCTScans.nb</a:t>
            </a:r>
            <a:endParaRPr sz="900">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2"/>
          <p:cNvSpPr txBox="1"/>
          <p:nvPr>
            <p:ph type="title"/>
          </p:nvPr>
        </p:nvSpPr>
        <p:spPr>
          <a:xfrm>
            <a:off x="720000" y="167250"/>
            <a:ext cx="34677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sp>
        <p:nvSpPr>
          <p:cNvPr id="661" name="Google Shape;66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2" name="Google Shape;662;p52"/>
          <p:cNvSpPr txBox="1"/>
          <p:nvPr>
            <p:ph type="title"/>
          </p:nvPr>
        </p:nvSpPr>
        <p:spPr>
          <a:xfrm>
            <a:off x="4923975" y="214300"/>
            <a:ext cx="2864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rPr>
              <a:t>Best PSNR: 23,32</a:t>
            </a:r>
            <a:endParaRPr sz="2000">
              <a:solidFill>
                <a:srgbClr val="000000"/>
              </a:solidFill>
            </a:endParaRPr>
          </a:p>
          <a:p>
            <a:pPr indent="0" lvl="0" marL="0" rtl="0" algn="l">
              <a:spcBef>
                <a:spcPts val="0"/>
              </a:spcBef>
              <a:spcAft>
                <a:spcPts val="0"/>
              </a:spcAft>
              <a:buNone/>
            </a:pPr>
            <a:r>
              <a:rPr lang="en" sz="1400">
                <a:latin typeface="DM Sans"/>
                <a:ea typeface="DM Sans"/>
                <a:cs typeface="DM Sans"/>
                <a:sym typeface="DM Sans"/>
              </a:rPr>
              <a:t>ω</a:t>
            </a:r>
            <a:r>
              <a:rPr baseline="-25000" lang="en" sz="1400">
                <a:latin typeface="DM Sans"/>
                <a:ea typeface="DM Sans"/>
                <a:cs typeface="DM Sans"/>
                <a:sym typeface="DM Sans"/>
              </a:rPr>
              <a:t>0</a:t>
            </a:r>
            <a:r>
              <a:rPr b="0" lang="en" sz="1500">
                <a:solidFill>
                  <a:srgbClr val="000000"/>
                </a:solidFill>
              </a:rPr>
              <a:t> = 15</a:t>
            </a:r>
            <a:endParaRPr b="0" sz="1500">
              <a:solidFill>
                <a:srgbClr val="000000"/>
              </a:solidFill>
            </a:endParaRPr>
          </a:p>
        </p:txBody>
      </p:sp>
      <p:pic>
        <p:nvPicPr>
          <p:cNvPr id="663" name="Google Shape;663;p52"/>
          <p:cNvPicPr preferRelativeResize="0"/>
          <p:nvPr/>
        </p:nvPicPr>
        <p:blipFill rotWithShape="1">
          <a:blip r:embed="rId3">
            <a:alphaModFix/>
          </a:blip>
          <a:srcRect b="0" l="0" r="0" t="7467"/>
          <a:stretch/>
        </p:blipFill>
        <p:spPr>
          <a:xfrm>
            <a:off x="6107600" y="1553825"/>
            <a:ext cx="2449175" cy="2394400"/>
          </a:xfrm>
          <a:prstGeom prst="rect">
            <a:avLst/>
          </a:prstGeom>
          <a:noFill/>
          <a:ln>
            <a:noFill/>
          </a:ln>
        </p:spPr>
      </p:pic>
      <p:pic>
        <p:nvPicPr>
          <p:cNvPr id="664" name="Google Shape;664;p52"/>
          <p:cNvPicPr preferRelativeResize="0"/>
          <p:nvPr/>
        </p:nvPicPr>
        <p:blipFill>
          <a:blip r:embed="rId4">
            <a:alphaModFix/>
          </a:blip>
          <a:stretch>
            <a:fillRect/>
          </a:stretch>
        </p:blipFill>
        <p:spPr>
          <a:xfrm>
            <a:off x="219450" y="1553825"/>
            <a:ext cx="2864100" cy="2394396"/>
          </a:xfrm>
          <a:prstGeom prst="rect">
            <a:avLst/>
          </a:prstGeom>
          <a:noFill/>
          <a:ln>
            <a:noFill/>
          </a:ln>
        </p:spPr>
      </p:pic>
      <p:pic>
        <p:nvPicPr>
          <p:cNvPr id="665" name="Google Shape;665;p52"/>
          <p:cNvPicPr preferRelativeResize="0"/>
          <p:nvPr/>
        </p:nvPicPr>
        <p:blipFill>
          <a:blip r:embed="rId5">
            <a:alphaModFix/>
          </a:blip>
          <a:stretch>
            <a:fillRect/>
          </a:stretch>
        </p:blipFill>
        <p:spPr>
          <a:xfrm>
            <a:off x="3238563" y="1616569"/>
            <a:ext cx="2714025" cy="2268905"/>
          </a:xfrm>
          <a:prstGeom prst="rect">
            <a:avLst/>
          </a:prstGeom>
          <a:noFill/>
          <a:ln>
            <a:noFill/>
          </a:ln>
        </p:spPr>
      </p:pic>
      <p:sp>
        <p:nvSpPr>
          <p:cNvPr id="666" name="Google Shape;666;p52"/>
          <p:cNvSpPr txBox="1"/>
          <p:nvPr/>
        </p:nvSpPr>
        <p:spPr>
          <a:xfrm>
            <a:off x="615450"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Ground Truth Image</a:t>
            </a:r>
            <a:endParaRPr>
              <a:solidFill>
                <a:schemeClr val="dk1"/>
              </a:solidFill>
              <a:latin typeface="DM Sans"/>
              <a:ea typeface="DM Sans"/>
              <a:cs typeface="DM Sans"/>
              <a:sym typeface="DM Sans"/>
            </a:endParaRPr>
          </a:p>
        </p:txBody>
      </p:sp>
      <p:sp>
        <p:nvSpPr>
          <p:cNvPr id="667" name="Google Shape;667;p52"/>
          <p:cNvSpPr txBox="1"/>
          <p:nvPr/>
        </p:nvSpPr>
        <p:spPr>
          <a:xfrm>
            <a:off x="35595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Image</a:t>
            </a:r>
            <a:endParaRPr>
              <a:solidFill>
                <a:schemeClr val="dk1"/>
              </a:solidFill>
              <a:latin typeface="DM Sans"/>
              <a:ea typeface="DM Sans"/>
              <a:cs typeface="DM Sans"/>
              <a:sym typeface="DM Sans"/>
            </a:endParaRPr>
          </a:p>
        </p:txBody>
      </p:sp>
      <p:sp>
        <p:nvSpPr>
          <p:cNvPr id="668" name="Google Shape;668;p52"/>
          <p:cNvSpPr txBox="1"/>
          <p:nvPr/>
        </p:nvSpPr>
        <p:spPr>
          <a:xfrm>
            <a:off x="62961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Denoised</a:t>
            </a:r>
            <a:r>
              <a:rPr b="1" lang="en">
                <a:solidFill>
                  <a:schemeClr val="dk1"/>
                </a:solidFill>
                <a:latin typeface="DM Sans"/>
                <a:ea typeface="DM Sans"/>
                <a:cs typeface="DM Sans"/>
                <a:sym typeface="DM Sans"/>
              </a:rPr>
              <a:t> Image</a:t>
            </a:r>
            <a:endParaRPr>
              <a:solidFill>
                <a:schemeClr val="dk1"/>
              </a:solidFill>
              <a:latin typeface="DM Sans"/>
              <a:ea typeface="DM Sans"/>
              <a:cs typeface="DM Sans"/>
              <a:sym typeface="DM Sans"/>
            </a:endParaRPr>
          </a:p>
        </p:txBody>
      </p:sp>
      <p:pic>
        <p:nvPicPr>
          <p:cNvPr id="669" name="Google Shape;669;p52"/>
          <p:cNvPicPr preferRelativeResize="0"/>
          <p:nvPr/>
        </p:nvPicPr>
        <p:blipFill>
          <a:blip r:embed="rId6">
            <a:alphaModFix/>
          </a:blip>
          <a:stretch>
            <a:fillRect/>
          </a:stretch>
        </p:blipFill>
        <p:spPr>
          <a:xfrm>
            <a:off x="8659425" y="1579943"/>
            <a:ext cx="343400" cy="23421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3"/>
          <p:cNvSpPr txBox="1"/>
          <p:nvPr>
            <p:ph type="title"/>
          </p:nvPr>
        </p:nvSpPr>
        <p:spPr>
          <a:xfrm>
            <a:off x="720000" y="167250"/>
            <a:ext cx="35154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sp>
        <p:nvSpPr>
          <p:cNvPr id="675" name="Google Shape;67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53"/>
          <p:cNvSpPr txBox="1"/>
          <p:nvPr>
            <p:ph type="title"/>
          </p:nvPr>
        </p:nvSpPr>
        <p:spPr>
          <a:xfrm>
            <a:off x="4923975" y="214300"/>
            <a:ext cx="2864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rPr>
              <a:t>Best MSSIM: 0.485</a:t>
            </a:r>
            <a:endParaRPr sz="2000">
              <a:solidFill>
                <a:srgbClr val="000000"/>
              </a:solidFill>
            </a:endParaRPr>
          </a:p>
          <a:p>
            <a:pPr indent="0" lvl="0" marL="0" rtl="0" algn="l">
              <a:spcBef>
                <a:spcPts val="0"/>
              </a:spcBef>
              <a:spcAft>
                <a:spcPts val="0"/>
              </a:spcAft>
              <a:buNone/>
            </a:pPr>
            <a:r>
              <a:rPr lang="en" sz="1400">
                <a:latin typeface="DM Sans"/>
                <a:ea typeface="DM Sans"/>
                <a:cs typeface="DM Sans"/>
                <a:sym typeface="DM Sans"/>
              </a:rPr>
              <a:t>ω</a:t>
            </a:r>
            <a:r>
              <a:rPr baseline="-25000" lang="en" sz="1400">
                <a:latin typeface="DM Sans"/>
                <a:ea typeface="DM Sans"/>
                <a:cs typeface="DM Sans"/>
                <a:sym typeface="DM Sans"/>
              </a:rPr>
              <a:t>0</a:t>
            </a:r>
            <a:r>
              <a:rPr b="0" lang="en" sz="1500">
                <a:solidFill>
                  <a:srgbClr val="000000"/>
                </a:solidFill>
              </a:rPr>
              <a:t> = 20</a:t>
            </a:r>
            <a:endParaRPr b="0" sz="1500">
              <a:solidFill>
                <a:srgbClr val="000000"/>
              </a:solidFill>
            </a:endParaRPr>
          </a:p>
        </p:txBody>
      </p:sp>
      <p:pic>
        <p:nvPicPr>
          <p:cNvPr id="677" name="Google Shape;677;p53"/>
          <p:cNvPicPr preferRelativeResize="0"/>
          <p:nvPr/>
        </p:nvPicPr>
        <p:blipFill>
          <a:blip r:embed="rId3">
            <a:alphaModFix/>
          </a:blip>
          <a:stretch>
            <a:fillRect/>
          </a:stretch>
        </p:blipFill>
        <p:spPr>
          <a:xfrm>
            <a:off x="219450" y="1553825"/>
            <a:ext cx="2864100" cy="2394396"/>
          </a:xfrm>
          <a:prstGeom prst="rect">
            <a:avLst/>
          </a:prstGeom>
          <a:noFill/>
          <a:ln>
            <a:noFill/>
          </a:ln>
        </p:spPr>
      </p:pic>
      <p:pic>
        <p:nvPicPr>
          <p:cNvPr id="678" name="Google Shape;678;p53"/>
          <p:cNvPicPr preferRelativeResize="0"/>
          <p:nvPr/>
        </p:nvPicPr>
        <p:blipFill>
          <a:blip r:embed="rId4">
            <a:alphaModFix/>
          </a:blip>
          <a:stretch>
            <a:fillRect/>
          </a:stretch>
        </p:blipFill>
        <p:spPr>
          <a:xfrm>
            <a:off x="3238563" y="1616569"/>
            <a:ext cx="2714025" cy="2268905"/>
          </a:xfrm>
          <a:prstGeom prst="rect">
            <a:avLst/>
          </a:prstGeom>
          <a:noFill/>
          <a:ln>
            <a:noFill/>
          </a:ln>
        </p:spPr>
      </p:pic>
      <p:sp>
        <p:nvSpPr>
          <p:cNvPr id="679" name="Google Shape;679;p53"/>
          <p:cNvSpPr txBox="1"/>
          <p:nvPr/>
        </p:nvSpPr>
        <p:spPr>
          <a:xfrm>
            <a:off x="615450"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Ground Truth Image</a:t>
            </a:r>
            <a:endParaRPr>
              <a:solidFill>
                <a:schemeClr val="dk1"/>
              </a:solidFill>
              <a:latin typeface="DM Sans"/>
              <a:ea typeface="DM Sans"/>
              <a:cs typeface="DM Sans"/>
              <a:sym typeface="DM Sans"/>
            </a:endParaRPr>
          </a:p>
        </p:txBody>
      </p:sp>
      <p:sp>
        <p:nvSpPr>
          <p:cNvPr id="680" name="Google Shape;680;p53"/>
          <p:cNvSpPr txBox="1"/>
          <p:nvPr/>
        </p:nvSpPr>
        <p:spPr>
          <a:xfrm>
            <a:off x="35595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Image</a:t>
            </a:r>
            <a:endParaRPr>
              <a:solidFill>
                <a:schemeClr val="dk1"/>
              </a:solidFill>
              <a:latin typeface="DM Sans"/>
              <a:ea typeface="DM Sans"/>
              <a:cs typeface="DM Sans"/>
              <a:sym typeface="DM Sans"/>
            </a:endParaRPr>
          </a:p>
        </p:txBody>
      </p:sp>
      <p:sp>
        <p:nvSpPr>
          <p:cNvPr id="681" name="Google Shape;681;p53"/>
          <p:cNvSpPr txBox="1"/>
          <p:nvPr/>
        </p:nvSpPr>
        <p:spPr>
          <a:xfrm>
            <a:off x="62961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Denoised</a:t>
            </a:r>
            <a:r>
              <a:rPr b="1" lang="en">
                <a:solidFill>
                  <a:schemeClr val="dk1"/>
                </a:solidFill>
                <a:latin typeface="DM Sans"/>
                <a:ea typeface="DM Sans"/>
                <a:cs typeface="DM Sans"/>
                <a:sym typeface="DM Sans"/>
              </a:rPr>
              <a:t> Image</a:t>
            </a:r>
            <a:endParaRPr>
              <a:solidFill>
                <a:schemeClr val="dk1"/>
              </a:solidFill>
              <a:latin typeface="DM Sans"/>
              <a:ea typeface="DM Sans"/>
              <a:cs typeface="DM Sans"/>
              <a:sym typeface="DM Sans"/>
            </a:endParaRPr>
          </a:p>
        </p:txBody>
      </p:sp>
      <p:pic>
        <p:nvPicPr>
          <p:cNvPr id="682" name="Google Shape;682;p53"/>
          <p:cNvPicPr preferRelativeResize="0"/>
          <p:nvPr/>
        </p:nvPicPr>
        <p:blipFill rotWithShape="1">
          <a:blip r:embed="rId5">
            <a:alphaModFix/>
          </a:blip>
          <a:srcRect b="0" l="0" r="0" t="6463"/>
          <a:stretch/>
        </p:blipFill>
        <p:spPr>
          <a:xfrm>
            <a:off x="6120750" y="1491075"/>
            <a:ext cx="2422912" cy="2394400"/>
          </a:xfrm>
          <a:prstGeom prst="rect">
            <a:avLst/>
          </a:prstGeom>
          <a:noFill/>
          <a:ln>
            <a:noFill/>
          </a:ln>
        </p:spPr>
      </p:pic>
      <p:pic>
        <p:nvPicPr>
          <p:cNvPr id="683" name="Google Shape;683;p53"/>
          <p:cNvPicPr preferRelativeResize="0"/>
          <p:nvPr/>
        </p:nvPicPr>
        <p:blipFill>
          <a:blip r:embed="rId6">
            <a:alphaModFix/>
          </a:blip>
          <a:stretch>
            <a:fillRect/>
          </a:stretch>
        </p:blipFill>
        <p:spPr>
          <a:xfrm>
            <a:off x="8659425" y="1517193"/>
            <a:ext cx="343400" cy="23421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9" name="Google Shape;689;p54"/>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sp>
        <p:nvSpPr>
          <p:cNvPr id="690" name="Google Shape;690;p54"/>
          <p:cNvSpPr txBox="1"/>
          <p:nvPr/>
        </p:nvSpPr>
        <p:spPr>
          <a:xfrm>
            <a:off x="5633900" y="517050"/>
            <a:ext cx="22797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DM Sans"/>
                <a:ea typeface="DM Sans"/>
                <a:cs typeface="DM Sans"/>
                <a:sym typeface="DM Sans"/>
              </a:rPr>
              <a:t>Sample Data (PET)</a:t>
            </a:r>
            <a:endParaRPr sz="1800">
              <a:solidFill>
                <a:schemeClr val="dk1"/>
              </a:solidFill>
              <a:latin typeface="DM Sans"/>
              <a:ea typeface="DM Sans"/>
              <a:cs typeface="DM Sans"/>
              <a:sym typeface="DM Sans"/>
            </a:endParaRPr>
          </a:p>
        </p:txBody>
      </p:sp>
      <p:sp>
        <p:nvSpPr>
          <p:cNvPr id="691" name="Google Shape;691;p54"/>
          <p:cNvSpPr txBox="1"/>
          <p:nvPr/>
        </p:nvSpPr>
        <p:spPr>
          <a:xfrm>
            <a:off x="1566625" y="3764075"/>
            <a:ext cx="2906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PET </a:t>
            </a:r>
            <a:r>
              <a:rPr b="1" lang="en">
                <a:solidFill>
                  <a:schemeClr val="dk1"/>
                </a:solidFill>
                <a:latin typeface="DM Sans"/>
                <a:ea typeface="DM Sans"/>
                <a:cs typeface="DM Sans"/>
                <a:sym typeface="DM Sans"/>
              </a:rPr>
              <a:t>Phantom</a:t>
            </a:r>
            <a:endParaRPr>
              <a:solidFill>
                <a:schemeClr val="dk1"/>
              </a:solidFill>
              <a:latin typeface="DM Sans"/>
              <a:ea typeface="DM Sans"/>
              <a:cs typeface="DM Sans"/>
              <a:sym typeface="DM Sans"/>
            </a:endParaRPr>
          </a:p>
        </p:txBody>
      </p:sp>
      <p:sp>
        <p:nvSpPr>
          <p:cNvPr id="692" name="Google Shape;692;p54"/>
          <p:cNvSpPr txBox="1"/>
          <p:nvPr/>
        </p:nvSpPr>
        <p:spPr>
          <a:xfrm>
            <a:off x="4691500" y="3702100"/>
            <a:ext cx="3159300" cy="7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Image - PSNR 25.10 </a:t>
            </a:r>
            <a:endParaRPr b="1">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(BSREM reconstruction, low regularization)</a:t>
            </a:r>
            <a:endParaRPr>
              <a:solidFill>
                <a:schemeClr val="dk1"/>
              </a:solidFill>
              <a:latin typeface="DM Sans"/>
              <a:ea typeface="DM Sans"/>
              <a:cs typeface="DM Sans"/>
              <a:sym typeface="DM Sans"/>
            </a:endParaRPr>
          </a:p>
        </p:txBody>
      </p:sp>
      <p:cxnSp>
        <p:nvCxnSpPr>
          <p:cNvPr id="693" name="Google Shape;693;p54"/>
          <p:cNvCxnSpPr/>
          <p:nvPr/>
        </p:nvCxnSpPr>
        <p:spPr>
          <a:xfrm>
            <a:off x="4318211" y="2576688"/>
            <a:ext cx="507600" cy="0"/>
          </a:xfrm>
          <a:prstGeom prst="straightConnector1">
            <a:avLst/>
          </a:prstGeom>
          <a:noFill/>
          <a:ln cap="flat" cmpd="sng" w="19050">
            <a:solidFill>
              <a:srgbClr val="0000FF"/>
            </a:solidFill>
            <a:prstDash val="solid"/>
            <a:round/>
            <a:headEnd len="med" w="med" type="none"/>
            <a:tailEnd len="med" w="med" type="stealth"/>
          </a:ln>
        </p:spPr>
      </p:cxnSp>
      <p:pic>
        <p:nvPicPr>
          <p:cNvPr id="694" name="Google Shape;694;p54"/>
          <p:cNvPicPr preferRelativeResize="0"/>
          <p:nvPr/>
        </p:nvPicPr>
        <p:blipFill rotWithShape="1">
          <a:blip r:embed="rId3">
            <a:alphaModFix/>
          </a:blip>
          <a:srcRect b="32412" l="27487" r="35427" t="27198"/>
          <a:stretch/>
        </p:blipFill>
        <p:spPr>
          <a:xfrm>
            <a:off x="1936150" y="1599886"/>
            <a:ext cx="2167050" cy="1953624"/>
          </a:xfrm>
          <a:prstGeom prst="rect">
            <a:avLst/>
          </a:prstGeom>
          <a:noFill/>
          <a:ln cap="flat" cmpd="sng" w="9525">
            <a:solidFill>
              <a:srgbClr val="9E9E9E"/>
            </a:solidFill>
            <a:prstDash val="solid"/>
            <a:round/>
            <a:headEnd len="sm" w="sm" type="none"/>
            <a:tailEnd len="sm" w="sm" type="none"/>
          </a:ln>
        </p:spPr>
      </p:pic>
      <p:pic>
        <p:nvPicPr>
          <p:cNvPr id="695" name="Google Shape;695;p54"/>
          <p:cNvPicPr preferRelativeResize="0"/>
          <p:nvPr/>
        </p:nvPicPr>
        <p:blipFill>
          <a:blip r:embed="rId4">
            <a:alphaModFix/>
          </a:blip>
          <a:stretch>
            <a:fillRect/>
          </a:stretch>
        </p:blipFill>
        <p:spPr>
          <a:xfrm>
            <a:off x="4911525" y="1451313"/>
            <a:ext cx="2719250" cy="22507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5"/>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graphicFrame>
        <p:nvGraphicFramePr>
          <p:cNvPr id="701" name="Google Shape;701;p55"/>
          <p:cNvGraphicFramePr/>
          <p:nvPr/>
        </p:nvGraphicFramePr>
        <p:xfrm>
          <a:off x="1490400" y="1215938"/>
          <a:ext cx="3000000" cy="3000000"/>
        </p:xfrm>
        <a:graphic>
          <a:graphicData uri="http://schemas.openxmlformats.org/drawingml/2006/table">
            <a:tbl>
              <a:tblPr>
                <a:noFill/>
                <a:tableStyleId>{38581DB5-5D2A-4BA7-BEEF-1E67913E6B60}</a:tableStyleId>
              </a:tblPr>
              <a:tblGrid>
                <a:gridCol w="1540800"/>
                <a:gridCol w="1540800"/>
                <a:gridCol w="1540800"/>
                <a:gridCol w="1540800"/>
              </a:tblGrid>
              <a:tr h="185875">
                <a:tc>
                  <a:txBody>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ω</a:t>
                      </a:r>
                      <a:r>
                        <a:rPr b="1" baseline="-25000" lang="en">
                          <a:solidFill>
                            <a:schemeClr val="dk1"/>
                          </a:solidFill>
                          <a:latin typeface="DM Sans"/>
                          <a:ea typeface="DM Sans"/>
                          <a:cs typeface="DM Sans"/>
                          <a:sym typeface="DM Sans"/>
                        </a:rPr>
                        <a:t>0</a:t>
                      </a:r>
                      <a:endParaRPr b="1">
                        <a:solidFill>
                          <a:schemeClr val="dk1"/>
                        </a:solidFill>
                        <a:latin typeface="Outfit"/>
                        <a:ea typeface="Outfit"/>
                        <a:cs typeface="Outfit"/>
                        <a:sym typeface="Outfi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MSE</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CCCCCC"/>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PSNR</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CCCCCC"/>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MSSIM</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7625">
                      <a:solidFill>
                        <a:srgbClr val="CCCCCC"/>
                      </a:solidFill>
                      <a:prstDash val="solid"/>
                      <a:round/>
                      <a:headEnd len="sm" w="sm" type="none"/>
                      <a:tailEnd len="sm" w="sm" type="none"/>
                    </a:lnB>
                    <a:solidFill>
                      <a:srgbClr val="68DAF8">
                        <a:alpha val="34180"/>
                      </a:srgbClr>
                    </a:solidFill>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10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0,0026</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30,7600</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0,48265</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15</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0,0026</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31,54091</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0,4942</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20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0,0026</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30,5561</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0,62731</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25</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b="1" lang="en" sz="1000">
                          <a:latin typeface="Outfit"/>
                          <a:ea typeface="Outfit"/>
                          <a:cs typeface="Outfit"/>
                          <a:sym typeface="Outfit"/>
                        </a:rPr>
                        <a:t>0,0026</a:t>
                      </a:r>
                      <a:endParaRPr b="1"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Outfit"/>
                          <a:ea typeface="Outfit"/>
                          <a:cs typeface="Outfit"/>
                          <a:sym typeface="Outfit"/>
                        </a:rPr>
                        <a:t>31,9899</a:t>
                      </a:r>
                      <a:endParaRPr b="1"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0,69922</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30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0,0026</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31,0513</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0,79962</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35</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0,0026</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30,9182</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0,80833</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40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0,0026</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30,4557</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0,81596</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45</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0,0027</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30,32822</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0,84397</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185875">
                <a:tc>
                  <a:txBody>
                    <a:bodyPr/>
                    <a:lstStyle/>
                    <a:p>
                      <a:pPr indent="0" lvl="0" marL="0" rtl="0" algn="ctr">
                        <a:spcBef>
                          <a:spcPts val="0"/>
                        </a:spcBef>
                        <a:spcAft>
                          <a:spcPts val="0"/>
                        </a:spcAft>
                        <a:buNone/>
                      </a:pPr>
                      <a:r>
                        <a:rPr b="1" lang="en" sz="1000">
                          <a:solidFill>
                            <a:schemeClr val="dk1"/>
                          </a:solidFill>
                          <a:latin typeface="Outfit"/>
                          <a:ea typeface="Outfit"/>
                          <a:cs typeface="Outfit"/>
                          <a:sym typeface="Outfit"/>
                        </a:rPr>
                        <a:t>50</a:t>
                      </a:r>
                      <a:endParaRPr b="1" sz="1000">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76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0,0027</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Outfit"/>
                          <a:ea typeface="Outfit"/>
                          <a:cs typeface="Outfit"/>
                          <a:sym typeface="Outfit"/>
                        </a:rPr>
                        <a:t>29,49719</a:t>
                      </a:r>
                      <a:endParaRPr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Outfit"/>
                          <a:ea typeface="Outfit"/>
                          <a:cs typeface="Outfit"/>
                          <a:sym typeface="Outfit"/>
                        </a:rPr>
                        <a:t>0,85385</a:t>
                      </a:r>
                      <a:endParaRPr b="1" sz="1000">
                        <a:latin typeface="Outfit"/>
                        <a:ea typeface="Outfit"/>
                        <a:cs typeface="Outfit"/>
                        <a:sym typeface="Outfit"/>
                      </a:endParaRPr>
                    </a:p>
                  </a:txBody>
                  <a:tcPr marT="19050" marB="19050" marR="28575" marL="28575" anchor="ctr">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
        <p:nvSpPr>
          <p:cNvPr id="702" name="Google Shape;70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3" name="Google Shape;703;p55"/>
          <p:cNvSpPr txBox="1"/>
          <p:nvPr/>
        </p:nvSpPr>
        <p:spPr>
          <a:xfrm>
            <a:off x="795775" y="4566600"/>
            <a:ext cx="45891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DM Sans"/>
                <a:ea typeface="DM Sans"/>
                <a:cs typeface="DM Sans"/>
                <a:sym typeface="DM Sans"/>
              </a:rPr>
              <a:t>Optimizer:</a:t>
            </a:r>
            <a:r>
              <a:rPr lang="en">
                <a:solidFill>
                  <a:schemeClr val="dk1"/>
                </a:solidFill>
                <a:latin typeface="DM Sans"/>
                <a:ea typeface="DM Sans"/>
                <a:cs typeface="DM Sans"/>
                <a:sym typeface="DM Sans"/>
              </a:rPr>
              <a:t> Adam;   </a:t>
            </a:r>
            <a:r>
              <a:rPr b="1" lang="en">
                <a:solidFill>
                  <a:schemeClr val="dk1"/>
                </a:solidFill>
                <a:latin typeface="DM Sans"/>
                <a:ea typeface="DM Sans"/>
                <a:cs typeface="DM Sans"/>
                <a:sym typeface="DM Sans"/>
              </a:rPr>
              <a:t>LR:</a:t>
            </a:r>
            <a:r>
              <a:rPr lang="en">
                <a:solidFill>
                  <a:schemeClr val="dk1"/>
                </a:solidFill>
                <a:latin typeface="DM Sans"/>
                <a:ea typeface="DM Sans"/>
                <a:cs typeface="DM Sans"/>
                <a:sym typeface="DM Sans"/>
              </a:rPr>
              <a:t> 10</a:t>
            </a:r>
            <a:r>
              <a:rPr baseline="30000" lang="en">
                <a:solidFill>
                  <a:schemeClr val="dk1"/>
                </a:solidFill>
                <a:latin typeface="DM Sans"/>
                <a:ea typeface="DM Sans"/>
                <a:cs typeface="DM Sans"/>
                <a:sym typeface="DM Sans"/>
              </a:rPr>
              <a:t>-4</a:t>
            </a:r>
            <a:r>
              <a:rPr lang="en">
                <a:solidFill>
                  <a:schemeClr val="dk1"/>
                </a:solidFill>
                <a:latin typeface="DM Sans"/>
                <a:ea typeface="DM Sans"/>
                <a:cs typeface="DM Sans"/>
                <a:sym typeface="DM Sans"/>
              </a:rPr>
              <a:t>;   </a:t>
            </a:r>
            <a:r>
              <a:rPr b="1" lang="en">
                <a:solidFill>
                  <a:schemeClr val="dk1"/>
                </a:solidFill>
                <a:latin typeface="DM Sans"/>
                <a:ea typeface="DM Sans"/>
                <a:cs typeface="DM Sans"/>
                <a:sym typeface="DM Sans"/>
              </a:rPr>
              <a:t>Steps:</a:t>
            </a:r>
            <a:r>
              <a:rPr lang="en">
                <a:solidFill>
                  <a:schemeClr val="dk1"/>
                </a:solidFill>
                <a:latin typeface="DM Sans"/>
                <a:ea typeface="DM Sans"/>
                <a:cs typeface="DM Sans"/>
                <a:sym typeface="DM Sans"/>
              </a:rPr>
              <a:t> 3000</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n">
                <a:solidFill>
                  <a:schemeClr val="dk1"/>
                </a:solidFill>
                <a:latin typeface="DM Sans"/>
                <a:ea typeface="DM Sans"/>
                <a:cs typeface="DM Sans"/>
                <a:sym typeface="DM Sans"/>
              </a:rPr>
              <a:t>Time ≈ </a:t>
            </a:r>
            <a:r>
              <a:rPr lang="en">
                <a:solidFill>
                  <a:schemeClr val="dk1"/>
                </a:solidFill>
                <a:latin typeface="DM Sans"/>
                <a:ea typeface="DM Sans"/>
                <a:cs typeface="DM Sans"/>
                <a:sym typeface="DM Sans"/>
              </a:rPr>
              <a:t>5 min</a:t>
            </a:r>
            <a:endParaRPr>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6"/>
          <p:cNvSpPr txBox="1"/>
          <p:nvPr>
            <p:ph type="title"/>
          </p:nvPr>
        </p:nvSpPr>
        <p:spPr>
          <a:xfrm>
            <a:off x="720000" y="167250"/>
            <a:ext cx="34005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sp>
        <p:nvSpPr>
          <p:cNvPr id="709" name="Google Shape;70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56"/>
          <p:cNvSpPr txBox="1"/>
          <p:nvPr>
            <p:ph type="title"/>
          </p:nvPr>
        </p:nvSpPr>
        <p:spPr>
          <a:xfrm>
            <a:off x="4923975" y="214300"/>
            <a:ext cx="2864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DM Sans"/>
                <a:ea typeface="DM Sans"/>
                <a:cs typeface="DM Sans"/>
                <a:sym typeface="DM Sans"/>
              </a:rPr>
              <a:t>ω</a:t>
            </a:r>
            <a:r>
              <a:rPr baseline="-25000" lang="en" sz="1400">
                <a:latin typeface="DM Sans"/>
                <a:ea typeface="DM Sans"/>
                <a:cs typeface="DM Sans"/>
                <a:sym typeface="DM Sans"/>
              </a:rPr>
              <a:t>0</a:t>
            </a:r>
            <a:r>
              <a:rPr b="0" lang="en" sz="1500">
                <a:solidFill>
                  <a:srgbClr val="000000"/>
                </a:solidFill>
              </a:rPr>
              <a:t> = 25</a:t>
            </a:r>
            <a:endParaRPr b="0" sz="1500">
              <a:solidFill>
                <a:srgbClr val="000000"/>
              </a:solidFill>
            </a:endParaRPr>
          </a:p>
        </p:txBody>
      </p:sp>
      <p:pic>
        <p:nvPicPr>
          <p:cNvPr id="711" name="Google Shape;711;p56"/>
          <p:cNvPicPr preferRelativeResize="0"/>
          <p:nvPr/>
        </p:nvPicPr>
        <p:blipFill rotWithShape="1">
          <a:blip r:embed="rId3">
            <a:alphaModFix/>
          </a:blip>
          <a:srcRect b="0" l="24630" r="0" t="0"/>
          <a:stretch/>
        </p:blipFill>
        <p:spPr>
          <a:xfrm>
            <a:off x="788988" y="1266450"/>
            <a:ext cx="7566034" cy="3273200"/>
          </a:xfrm>
          <a:prstGeom prst="rect">
            <a:avLst/>
          </a:prstGeom>
          <a:noFill/>
          <a:ln>
            <a:noFill/>
          </a:ln>
        </p:spPr>
      </p:pic>
      <p:sp>
        <p:nvSpPr>
          <p:cNvPr id="712" name="Google Shape;712;p56"/>
          <p:cNvSpPr/>
          <p:nvPr/>
        </p:nvSpPr>
        <p:spPr>
          <a:xfrm>
            <a:off x="634075" y="1948200"/>
            <a:ext cx="354300" cy="17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3" name="Google Shape;713;p56"/>
          <p:cNvSpPr/>
          <p:nvPr/>
        </p:nvSpPr>
        <p:spPr>
          <a:xfrm>
            <a:off x="634075" y="2485500"/>
            <a:ext cx="354300" cy="17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4" name="Google Shape;714;p56"/>
          <p:cNvSpPr/>
          <p:nvPr/>
        </p:nvSpPr>
        <p:spPr>
          <a:xfrm>
            <a:off x="634075" y="3022800"/>
            <a:ext cx="354300" cy="17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5" name="Google Shape;715;p56"/>
          <p:cNvSpPr/>
          <p:nvPr/>
        </p:nvSpPr>
        <p:spPr>
          <a:xfrm>
            <a:off x="634075" y="3560100"/>
            <a:ext cx="354300" cy="17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6" name="Google Shape;716;p56"/>
          <p:cNvSpPr/>
          <p:nvPr/>
        </p:nvSpPr>
        <p:spPr>
          <a:xfrm>
            <a:off x="634075" y="4097400"/>
            <a:ext cx="354300" cy="17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57"/>
          <p:cNvSpPr txBox="1"/>
          <p:nvPr>
            <p:ph type="title"/>
          </p:nvPr>
        </p:nvSpPr>
        <p:spPr>
          <a:xfrm>
            <a:off x="720000" y="167250"/>
            <a:ext cx="3410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sp>
        <p:nvSpPr>
          <p:cNvPr id="722" name="Google Shape;72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3" name="Google Shape;723;p57"/>
          <p:cNvSpPr txBox="1"/>
          <p:nvPr/>
        </p:nvSpPr>
        <p:spPr>
          <a:xfrm>
            <a:off x="615450"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Ground Truth Image</a:t>
            </a:r>
            <a:endParaRPr>
              <a:solidFill>
                <a:schemeClr val="dk1"/>
              </a:solidFill>
              <a:latin typeface="DM Sans"/>
              <a:ea typeface="DM Sans"/>
              <a:cs typeface="DM Sans"/>
              <a:sym typeface="DM Sans"/>
            </a:endParaRPr>
          </a:p>
        </p:txBody>
      </p:sp>
      <p:sp>
        <p:nvSpPr>
          <p:cNvPr id="724" name="Google Shape;724;p57"/>
          <p:cNvSpPr txBox="1"/>
          <p:nvPr/>
        </p:nvSpPr>
        <p:spPr>
          <a:xfrm>
            <a:off x="35595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Image</a:t>
            </a:r>
            <a:endParaRPr>
              <a:solidFill>
                <a:schemeClr val="dk1"/>
              </a:solidFill>
              <a:latin typeface="DM Sans"/>
              <a:ea typeface="DM Sans"/>
              <a:cs typeface="DM Sans"/>
              <a:sym typeface="DM Sans"/>
            </a:endParaRPr>
          </a:p>
        </p:txBody>
      </p:sp>
      <p:sp>
        <p:nvSpPr>
          <p:cNvPr id="725" name="Google Shape;725;p57"/>
          <p:cNvSpPr txBox="1"/>
          <p:nvPr/>
        </p:nvSpPr>
        <p:spPr>
          <a:xfrm>
            <a:off x="62961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Denoised</a:t>
            </a:r>
            <a:r>
              <a:rPr b="1" lang="en">
                <a:solidFill>
                  <a:schemeClr val="dk1"/>
                </a:solidFill>
                <a:latin typeface="DM Sans"/>
                <a:ea typeface="DM Sans"/>
                <a:cs typeface="DM Sans"/>
                <a:sym typeface="DM Sans"/>
              </a:rPr>
              <a:t> Image</a:t>
            </a:r>
            <a:endParaRPr>
              <a:solidFill>
                <a:schemeClr val="dk1"/>
              </a:solidFill>
              <a:latin typeface="DM Sans"/>
              <a:ea typeface="DM Sans"/>
              <a:cs typeface="DM Sans"/>
              <a:sym typeface="DM Sans"/>
            </a:endParaRPr>
          </a:p>
        </p:txBody>
      </p:sp>
      <p:pic>
        <p:nvPicPr>
          <p:cNvPr id="726" name="Google Shape;726;p57"/>
          <p:cNvPicPr preferRelativeResize="0"/>
          <p:nvPr/>
        </p:nvPicPr>
        <p:blipFill>
          <a:blip r:embed="rId3">
            <a:alphaModFix/>
          </a:blip>
          <a:stretch>
            <a:fillRect/>
          </a:stretch>
        </p:blipFill>
        <p:spPr>
          <a:xfrm>
            <a:off x="3235950" y="1625638"/>
            <a:ext cx="2719250" cy="2250785"/>
          </a:xfrm>
          <a:prstGeom prst="rect">
            <a:avLst/>
          </a:prstGeom>
          <a:noFill/>
          <a:ln>
            <a:noFill/>
          </a:ln>
        </p:spPr>
      </p:pic>
      <p:pic>
        <p:nvPicPr>
          <p:cNvPr id="727" name="Google Shape;727;p57"/>
          <p:cNvPicPr preferRelativeResize="0"/>
          <p:nvPr/>
        </p:nvPicPr>
        <p:blipFill>
          <a:blip r:embed="rId4">
            <a:alphaModFix/>
          </a:blip>
          <a:stretch>
            <a:fillRect/>
          </a:stretch>
        </p:blipFill>
        <p:spPr>
          <a:xfrm>
            <a:off x="291875" y="1625637"/>
            <a:ext cx="2719250" cy="2250765"/>
          </a:xfrm>
          <a:prstGeom prst="rect">
            <a:avLst/>
          </a:prstGeom>
          <a:noFill/>
          <a:ln>
            <a:noFill/>
          </a:ln>
        </p:spPr>
      </p:pic>
      <p:sp>
        <p:nvSpPr>
          <p:cNvPr id="728" name="Google Shape;728;p57"/>
          <p:cNvSpPr txBox="1"/>
          <p:nvPr>
            <p:ph type="title"/>
          </p:nvPr>
        </p:nvSpPr>
        <p:spPr>
          <a:xfrm>
            <a:off x="4923975" y="214300"/>
            <a:ext cx="2864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rPr>
              <a:t>Best PSNR: 31.99</a:t>
            </a:r>
            <a:endParaRPr sz="2000">
              <a:solidFill>
                <a:srgbClr val="000000"/>
              </a:solidFill>
            </a:endParaRPr>
          </a:p>
          <a:p>
            <a:pPr indent="0" lvl="0" marL="0" rtl="0" algn="l">
              <a:spcBef>
                <a:spcPts val="0"/>
              </a:spcBef>
              <a:spcAft>
                <a:spcPts val="0"/>
              </a:spcAft>
              <a:buNone/>
            </a:pPr>
            <a:r>
              <a:rPr lang="en" sz="1400">
                <a:latin typeface="DM Sans"/>
                <a:ea typeface="DM Sans"/>
                <a:cs typeface="DM Sans"/>
                <a:sym typeface="DM Sans"/>
              </a:rPr>
              <a:t>ω</a:t>
            </a:r>
            <a:r>
              <a:rPr baseline="-25000" lang="en" sz="1400">
                <a:latin typeface="DM Sans"/>
                <a:ea typeface="DM Sans"/>
                <a:cs typeface="DM Sans"/>
                <a:sym typeface="DM Sans"/>
              </a:rPr>
              <a:t>0</a:t>
            </a:r>
            <a:r>
              <a:rPr b="0" lang="en" sz="1500">
                <a:solidFill>
                  <a:srgbClr val="000000"/>
                </a:solidFill>
              </a:rPr>
              <a:t> = 25</a:t>
            </a:r>
            <a:endParaRPr b="0" sz="1500">
              <a:solidFill>
                <a:srgbClr val="000000"/>
              </a:solidFill>
            </a:endParaRPr>
          </a:p>
        </p:txBody>
      </p:sp>
      <p:pic>
        <p:nvPicPr>
          <p:cNvPr id="729" name="Google Shape;729;p57"/>
          <p:cNvPicPr preferRelativeResize="0"/>
          <p:nvPr/>
        </p:nvPicPr>
        <p:blipFill rotWithShape="1">
          <a:blip r:embed="rId5">
            <a:alphaModFix/>
          </a:blip>
          <a:srcRect b="0" l="0" r="0" t="9600"/>
          <a:stretch/>
        </p:blipFill>
        <p:spPr>
          <a:xfrm>
            <a:off x="6107600" y="1689600"/>
            <a:ext cx="2205200" cy="2106225"/>
          </a:xfrm>
          <a:prstGeom prst="rect">
            <a:avLst/>
          </a:prstGeom>
          <a:noFill/>
          <a:ln>
            <a:noFill/>
          </a:ln>
        </p:spPr>
      </p:pic>
      <p:pic>
        <p:nvPicPr>
          <p:cNvPr id="730" name="Google Shape;730;p57"/>
          <p:cNvPicPr preferRelativeResize="0"/>
          <p:nvPr/>
        </p:nvPicPr>
        <p:blipFill>
          <a:blip r:embed="rId6">
            <a:alphaModFix/>
          </a:blip>
          <a:stretch>
            <a:fillRect/>
          </a:stretch>
        </p:blipFill>
        <p:spPr>
          <a:xfrm>
            <a:off x="8312800" y="1714188"/>
            <a:ext cx="286900" cy="2057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8"/>
          <p:cNvSpPr txBox="1"/>
          <p:nvPr>
            <p:ph type="title"/>
          </p:nvPr>
        </p:nvSpPr>
        <p:spPr>
          <a:xfrm>
            <a:off x="720000" y="167250"/>
            <a:ext cx="3573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Denoising</a:t>
            </a:r>
            <a:endParaRPr sz="3200"/>
          </a:p>
        </p:txBody>
      </p:sp>
      <p:sp>
        <p:nvSpPr>
          <p:cNvPr id="736" name="Google Shape;736;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7" name="Google Shape;737;p58"/>
          <p:cNvSpPr txBox="1"/>
          <p:nvPr>
            <p:ph type="title"/>
          </p:nvPr>
        </p:nvSpPr>
        <p:spPr>
          <a:xfrm>
            <a:off x="4923975" y="214300"/>
            <a:ext cx="2864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rPr>
              <a:t>Best MSSIM: 0.854</a:t>
            </a:r>
            <a:endParaRPr sz="2000">
              <a:solidFill>
                <a:srgbClr val="000000"/>
              </a:solidFill>
            </a:endParaRPr>
          </a:p>
          <a:p>
            <a:pPr indent="0" lvl="0" marL="0" rtl="0" algn="l">
              <a:spcBef>
                <a:spcPts val="0"/>
              </a:spcBef>
              <a:spcAft>
                <a:spcPts val="0"/>
              </a:spcAft>
              <a:buNone/>
            </a:pPr>
            <a:r>
              <a:rPr lang="en" sz="1400">
                <a:latin typeface="DM Sans"/>
                <a:ea typeface="DM Sans"/>
                <a:cs typeface="DM Sans"/>
                <a:sym typeface="DM Sans"/>
              </a:rPr>
              <a:t>ω</a:t>
            </a:r>
            <a:r>
              <a:rPr baseline="-25000" lang="en" sz="1400">
                <a:latin typeface="DM Sans"/>
                <a:ea typeface="DM Sans"/>
                <a:cs typeface="DM Sans"/>
                <a:sym typeface="DM Sans"/>
              </a:rPr>
              <a:t>0</a:t>
            </a:r>
            <a:r>
              <a:rPr b="0" lang="en" sz="1500">
                <a:solidFill>
                  <a:srgbClr val="000000"/>
                </a:solidFill>
              </a:rPr>
              <a:t> = 50</a:t>
            </a:r>
            <a:endParaRPr b="0" sz="1500">
              <a:solidFill>
                <a:srgbClr val="000000"/>
              </a:solidFill>
            </a:endParaRPr>
          </a:p>
        </p:txBody>
      </p:sp>
      <p:pic>
        <p:nvPicPr>
          <p:cNvPr id="738" name="Google Shape;738;p58"/>
          <p:cNvPicPr preferRelativeResize="0"/>
          <p:nvPr/>
        </p:nvPicPr>
        <p:blipFill>
          <a:blip r:embed="rId3">
            <a:alphaModFix/>
          </a:blip>
          <a:stretch>
            <a:fillRect/>
          </a:stretch>
        </p:blipFill>
        <p:spPr>
          <a:xfrm>
            <a:off x="3238563" y="1616569"/>
            <a:ext cx="2714025" cy="2268905"/>
          </a:xfrm>
          <a:prstGeom prst="rect">
            <a:avLst/>
          </a:prstGeom>
          <a:noFill/>
          <a:ln>
            <a:noFill/>
          </a:ln>
        </p:spPr>
      </p:pic>
      <p:sp>
        <p:nvSpPr>
          <p:cNvPr id="739" name="Google Shape;739;p58"/>
          <p:cNvSpPr txBox="1"/>
          <p:nvPr/>
        </p:nvSpPr>
        <p:spPr>
          <a:xfrm>
            <a:off x="615450"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Ground Truth Image</a:t>
            </a:r>
            <a:endParaRPr>
              <a:solidFill>
                <a:schemeClr val="dk1"/>
              </a:solidFill>
              <a:latin typeface="DM Sans"/>
              <a:ea typeface="DM Sans"/>
              <a:cs typeface="DM Sans"/>
              <a:sym typeface="DM Sans"/>
            </a:endParaRPr>
          </a:p>
        </p:txBody>
      </p:sp>
      <p:sp>
        <p:nvSpPr>
          <p:cNvPr id="740" name="Google Shape;740;p58"/>
          <p:cNvSpPr txBox="1"/>
          <p:nvPr/>
        </p:nvSpPr>
        <p:spPr>
          <a:xfrm>
            <a:off x="35595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Image</a:t>
            </a:r>
            <a:endParaRPr>
              <a:solidFill>
                <a:schemeClr val="dk1"/>
              </a:solidFill>
              <a:latin typeface="DM Sans"/>
              <a:ea typeface="DM Sans"/>
              <a:cs typeface="DM Sans"/>
              <a:sym typeface="DM Sans"/>
            </a:endParaRPr>
          </a:p>
        </p:txBody>
      </p:sp>
      <p:sp>
        <p:nvSpPr>
          <p:cNvPr id="741" name="Google Shape;741;p58"/>
          <p:cNvSpPr txBox="1"/>
          <p:nvPr/>
        </p:nvSpPr>
        <p:spPr>
          <a:xfrm>
            <a:off x="62961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Denoised</a:t>
            </a:r>
            <a:r>
              <a:rPr b="1" lang="en">
                <a:solidFill>
                  <a:schemeClr val="dk1"/>
                </a:solidFill>
                <a:latin typeface="DM Sans"/>
                <a:ea typeface="DM Sans"/>
                <a:cs typeface="DM Sans"/>
                <a:sym typeface="DM Sans"/>
              </a:rPr>
              <a:t> Image</a:t>
            </a:r>
            <a:endParaRPr>
              <a:solidFill>
                <a:schemeClr val="dk1"/>
              </a:solidFill>
              <a:latin typeface="DM Sans"/>
              <a:ea typeface="DM Sans"/>
              <a:cs typeface="DM Sans"/>
              <a:sym typeface="DM Sans"/>
            </a:endParaRPr>
          </a:p>
        </p:txBody>
      </p:sp>
      <p:pic>
        <p:nvPicPr>
          <p:cNvPr id="742" name="Google Shape;742;p58"/>
          <p:cNvPicPr preferRelativeResize="0"/>
          <p:nvPr/>
        </p:nvPicPr>
        <p:blipFill>
          <a:blip r:embed="rId4">
            <a:alphaModFix/>
          </a:blip>
          <a:stretch>
            <a:fillRect/>
          </a:stretch>
        </p:blipFill>
        <p:spPr>
          <a:xfrm>
            <a:off x="291875" y="1625637"/>
            <a:ext cx="2719250" cy="2250765"/>
          </a:xfrm>
          <a:prstGeom prst="rect">
            <a:avLst/>
          </a:prstGeom>
          <a:noFill/>
          <a:ln>
            <a:noFill/>
          </a:ln>
        </p:spPr>
      </p:pic>
      <p:pic>
        <p:nvPicPr>
          <p:cNvPr id="743" name="Google Shape;743;p58"/>
          <p:cNvPicPr preferRelativeResize="0"/>
          <p:nvPr/>
        </p:nvPicPr>
        <p:blipFill>
          <a:blip r:embed="rId5">
            <a:alphaModFix/>
          </a:blip>
          <a:stretch>
            <a:fillRect/>
          </a:stretch>
        </p:blipFill>
        <p:spPr>
          <a:xfrm>
            <a:off x="3235950" y="1625638"/>
            <a:ext cx="2719250" cy="2250785"/>
          </a:xfrm>
          <a:prstGeom prst="rect">
            <a:avLst/>
          </a:prstGeom>
          <a:noFill/>
          <a:ln>
            <a:noFill/>
          </a:ln>
        </p:spPr>
      </p:pic>
      <p:pic>
        <p:nvPicPr>
          <p:cNvPr id="744" name="Google Shape;744;p58"/>
          <p:cNvPicPr preferRelativeResize="0"/>
          <p:nvPr/>
        </p:nvPicPr>
        <p:blipFill rotWithShape="1">
          <a:blip r:embed="rId6">
            <a:alphaModFix/>
          </a:blip>
          <a:srcRect b="0" l="0" r="0" t="9494"/>
          <a:stretch/>
        </p:blipFill>
        <p:spPr>
          <a:xfrm>
            <a:off x="6107600" y="1687025"/>
            <a:ext cx="2205200" cy="2108800"/>
          </a:xfrm>
          <a:prstGeom prst="rect">
            <a:avLst/>
          </a:prstGeom>
          <a:noFill/>
          <a:ln>
            <a:noFill/>
          </a:ln>
        </p:spPr>
      </p:pic>
      <p:pic>
        <p:nvPicPr>
          <p:cNvPr id="745" name="Google Shape;745;p58"/>
          <p:cNvPicPr preferRelativeResize="0"/>
          <p:nvPr/>
        </p:nvPicPr>
        <p:blipFill>
          <a:blip r:embed="rId7">
            <a:alphaModFix/>
          </a:blip>
          <a:stretch>
            <a:fillRect/>
          </a:stretch>
        </p:blipFill>
        <p:spPr>
          <a:xfrm>
            <a:off x="8312800" y="1714188"/>
            <a:ext cx="286900" cy="2057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cxnSp>
        <p:nvCxnSpPr>
          <p:cNvPr id="750" name="Google Shape;750;p59"/>
          <p:cNvCxnSpPr/>
          <p:nvPr/>
        </p:nvCxnSpPr>
        <p:spPr>
          <a:xfrm rot="10800000">
            <a:off x="846338" y="1135250"/>
            <a:ext cx="0" cy="1321800"/>
          </a:xfrm>
          <a:prstGeom prst="straightConnector1">
            <a:avLst/>
          </a:prstGeom>
          <a:noFill/>
          <a:ln cap="flat" cmpd="sng" w="9525">
            <a:solidFill>
              <a:srgbClr val="1A1A1A"/>
            </a:solidFill>
            <a:prstDash val="solid"/>
            <a:round/>
            <a:headEnd len="med" w="med" type="none"/>
            <a:tailEnd len="med" w="med" type="stealth"/>
          </a:ln>
        </p:spPr>
      </p:cxnSp>
      <p:cxnSp>
        <p:nvCxnSpPr>
          <p:cNvPr id="751" name="Google Shape;751;p59"/>
          <p:cNvCxnSpPr/>
          <p:nvPr/>
        </p:nvCxnSpPr>
        <p:spPr>
          <a:xfrm>
            <a:off x="846338" y="2457050"/>
            <a:ext cx="1436700" cy="0"/>
          </a:xfrm>
          <a:prstGeom prst="straightConnector1">
            <a:avLst/>
          </a:prstGeom>
          <a:noFill/>
          <a:ln cap="flat" cmpd="sng" w="9525">
            <a:solidFill>
              <a:srgbClr val="1A1A1A"/>
            </a:solidFill>
            <a:prstDash val="solid"/>
            <a:round/>
            <a:headEnd len="med" w="med" type="none"/>
            <a:tailEnd len="med" w="med" type="stealth"/>
          </a:ln>
        </p:spPr>
      </p:cxnSp>
      <p:sp>
        <p:nvSpPr>
          <p:cNvPr id="752" name="Google Shape;752;p59"/>
          <p:cNvSpPr txBox="1"/>
          <p:nvPr/>
        </p:nvSpPr>
        <p:spPr>
          <a:xfrm>
            <a:off x="2244713" y="2386250"/>
            <a:ext cx="42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95959"/>
                </a:solidFill>
                <a:latin typeface="Lato"/>
                <a:ea typeface="Lato"/>
                <a:cs typeface="Lato"/>
                <a:sym typeface="Lato"/>
              </a:rPr>
              <a:t>X</a:t>
            </a:r>
            <a:endParaRPr b="1" sz="800">
              <a:solidFill>
                <a:srgbClr val="595959"/>
              </a:solidFill>
              <a:latin typeface="Lato"/>
              <a:ea typeface="Lato"/>
              <a:cs typeface="Lato"/>
              <a:sym typeface="Lato"/>
            </a:endParaRPr>
          </a:p>
        </p:txBody>
      </p:sp>
      <p:sp>
        <p:nvSpPr>
          <p:cNvPr id="753" name="Google Shape;753;p59"/>
          <p:cNvSpPr txBox="1"/>
          <p:nvPr/>
        </p:nvSpPr>
        <p:spPr>
          <a:xfrm>
            <a:off x="596413" y="977400"/>
            <a:ext cx="42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95959"/>
                </a:solidFill>
                <a:latin typeface="Lato"/>
                <a:ea typeface="Lato"/>
                <a:cs typeface="Lato"/>
                <a:sym typeface="Lato"/>
              </a:rPr>
              <a:t>Y</a:t>
            </a:r>
            <a:endParaRPr b="1" sz="800">
              <a:solidFill>
                <a:srgbClr val="595959"/>
              </a:solidFill>
              <a:latin typeface="Lato"/>
              <a:ea typeface="Lato"/>
              <a:cs typeface="Lato"/>
              <a:sym typeface="Lato"/>
            </a:endParaRPr>
          </a:p>
        </p:txBody>
      </p:sp>
      <p:pic>
        <p:nvPicPr>
          <p:cNvPr id="754" name="Google Shape;754;p59"/>
          <p:cNvPicPr preferRelativeResize="0"/>
          <p:nvPr/>
        </p:nvPicPr>
        <p:blipFill>
          <a:blip r:embed="rId3">
            <a:alphaModFix/>
          </a:blip>
          <a:stretch>
            <a:fillRect/>
          </a:stretch>
        </p:blipFill>
        <p:spPr>
          <a:xfrm>
            <a:off x="5836388" y="1206050"/>
            <a:ext cx="1187100" cy="1180200"/>
          </a:xfrm>
          <a:prstGeom prst="rect">
            <a:avLst/>
          </a:prstGeom>
          <a:noFill/>
          <a:ln>
            <a:noFill/>
          </a:ln>
        </p:spPr>
      </p:pic>
      <p:sp>
        <p:nvSpPr>
          <p:cNvPr id="755" name="Google Shape;755;p59"/>
          <p:cNvSpPr txBox="1"/>
          <p:nvPr/>
        </p:nvSpPr>
        <p:spPr>
          <a:xfrm>
            <a:off x="467150" y="2458488"/>
            <a:ext cx="21951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Model input</a:t>
            </a:r>
            <a:endParaRPr sz="1300">
              <a:solidFill>
                <a:srgbClr val="595959"/>
              </a:solidFill>
              <a:latin typeface="Lato"/>
              <a:ea typeface="Lato"/>
              <a:cs typeface="Lato"/>
              <a:sym typeface="Lato"/>
            </a:endParaRPr>
          </a:p>
          <a:p>
            <a:pPr indent="0" lvl="0" marL="0" rtl="0" algn="ctr">
              <a:spcBef>
                <a:spcPts val="0"/>
              </a:spcBef>
              <a:spcAft>
                <a:spcPts val="0"/>
              </a:spcAft>
              <a:buNone/>
            </a:pPr>
            <a:r>
              <a:rPr lang="en" sz="1300">
                <a:solidFill>
                  <a:srgbClr val="595959"/>
                </a:solidFill>
                <a:latin typeface="Lato"/>
                <a:ea typeface="Lato"/>
                <a:cs typeface="Lato"/>
                <a:sym typeface="Lato"/>
              </a:rPr>
              <a:t>(CT Image </a:t>
            </a:r>
            <a:r>
              <a:rPr lang="en" sz="1300">
                <a:solidFill>
                  <a:srgbClr val="595959"/>
                </a:solidFill>
                <a:latin typeface="Lato"/>
                <a:ea typeface="Lato"/>
                <a:cs typeface="Lato"/>
                <a:sym typeface="Lato"/>
              </a:rPr>
              <a:t>Coordinates</a:t>
            </a:r>
            <a:r>
              <a:rPr lang="en" sz="1300">
                <a:solidFill>
                  <a:srgbClr val="595959"/>
                </a:solidFill>
                <a:latin typeface="Lato"/>
                <a:ea typeface="Lato"/>
                <a:cs typeface="Lato"/>
                <a:sym typeface="Lato"/>
              </a:rPr>
              <a:t>)</a:t>
            </a:r>
            <a:endParaRPr sz="1300">
              <a:solidFill>
                <a:srgbClr val="595959"/>
              </a:solidFill>
              <a:latin typeface="Lato"/>
              <a:ea typeface="Lato"/>
              <a:cs typeface="Lato"/>
              <a:sym typeface="Lato"/>
            </a:endParaRPr>
          </a:p>
        </p:txBody>
      </p:sp>
      <p:sp>
        <p:nvSpPr>
          <p:cNvPr id="756" name="Google Shape;756;p59"/>
          <p:cNvSpPr txBox="1"/>
          <p:nvPr/>
        </p:nvSpPr>
        <p:spPr>
          <a:xfrm>
            <a:off x="5308100" y="2293963"/>
            <a:ext cx="22437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Model output</a:t>
            </a:r>
            <a:endParaRPr sz="1300">
              <a:solidFill>
                <a:srgbClr val="595959"/>
              </a:solidFill>
              <a:latin typeface="Lato"/>
              <a:ea typeface="Lato"/>
              <a:cs typeface="Lato"/>
              <a:sym typeface="Lato"/>
            </a:endParaRPr>
          </a:p>
          <a:p>
            <a:pPr indent="0" lvl="0" marL="0" rtl="0" algn="ctr">
              <a:spcBef>
                <a:spcPts val="0"/>
              </a:spcBef>
              <a:spcAft>
                <a:spcPts val="0"/>
              </a:spcAft>
              <a:buNone/>
            </a:pPr>
            <a:r>
              <a:rPr lang="en" sz="1300">
                <a:solidFill>
                  <a:srgbClr val="595959"/>
                </a:solidFill>
                <a:latin typeface="Lato"/>
                <a:ea typeface="Lato"/>
                <a:cs typeface="Lato"/>
                <a:sym typeface="Lato"/>
              </a:rPr>
              <a:t>(Reconstructed CT Image)</a:t>
            </a:r>
            <a:endParaRPr sz="1300">
              <a:solidFill>
                <a:srgbClr val="595959"/>
              </a:solidFill>
              <a:latin typeface="Lato"/>
              <a:ea typeface="Lato"/>
              <a:cs typeface="Lato"/>
              <a:sym typeface="Lato"/>
            </a:endParaRPr>
          </a:p>
        </p:txBody>
      </p:sp>
      <p:cxnSp>
        <p:nvCxnSpPr>
          <p:cNvPr id="757" name="Google Shape;757;p59"/>
          <p:cNvCxnSpPr/>
          <p:nvPr/>
        </p:nvCxnSpPr>
        <p:spPr>
          <a:xfrm>
            <a:off x="2446313" y="1825850"/>
            <a:ext cx="421500" cy="0"/>
          </a:xfrm>
          <a:prstGeom prst="straightConnector1">
            <a:avLst/>
          </a:prstGeom>
          <a:noFill/>
          <a:ln cap="flat" cmpd="sng" w="19050">
            <a:solidFill>
              <a:srgbClr val="EB5600"/>
            </a:solidFill>
            <a:prstDash val="solid"/>
            <a:round/>
            <a:headEnd len="med" w="med" type="none"/>
            <a:tailEnd len="med" w="med" type="triangle"/>
          </a:ln>
        </p:spPr>
      </p:cxnSp>
      <p:cxnSp>
        <p:nvCxnSpPr>
          <p:cNvPr id="758" name="Google Shape;758;p59"/>
          <p:cNvCxnSpPr/>
          <p:nvPr/>
        </p:nvCxnSpPr>
        <p:spPr>
          <a:xfrm>
            <a:off x="5137788" y="1816250"/>
            <a:ext cx="440700" cy="0"/>
          </a:xfrm>
          <a:prstGeom prst="straightConnector1">
            <a:avLst/>
          </a:prstGeom>
          <a:noFill/>
          <a:ln cap="flat" cmpd="sng" w="19050">
            <a:solidFill>
              <a:srgbClr val="EB5600"/>
            </a:solidFill>
            <a:prstDash val="solid"/>
            <a:round/>
            <a:headEnd len="med" w="med" type="none"/>
            <a:tailEnd len="med" w="med" type="triangle"/>
          </a:ln>
        </p:spPr>
      </p:cxnSp>
      <p:sp>
        <p:nvSpPr>
          <p:cNvPr id="759" name="Google Shape;759;p59"/>
          <p:cNvSpPr txBox="1"/>
          <p:nvPr/>
        </p:nvSpPr>
        <p:spPr>
          <a:xfrm>
            <a:off x="1116500" y="3424375"/>
            <a:ext cx="3869700" cy="585000"/>
          </a:xfrm>
          <a:prstGeom prst="rect">
            <a:avLst/>
          </a:prstGeom>
          <a:solidFill>
            <a:srgbClr val="6AA4C8"/>
          </a:solidFill>
          <a:ln cap="flat" cmpd="sng" w="9525">
            <a:solidFill>
              <a:srgbClr val="59595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ato"/>
                <a:ea typeface="Lato"/>
                <a:cs typeface="Lato"/>
                <a:sym typeface="Lato"/>
              </a:rPr>
              <a:t>Loss = </a:t>
            </a:r>
            <a:endParaRPr sz="1300">
              <a:solidFill>
                <a:srgbClr val="FFFFFF"/>
              </a:solidFill>
              <a:latin typeface="Lato"/>
              <a:ea typeface="Lato"/>
              <a:cs typeface="Lato"/>
              <a:sym typeface="Lato"/>
            </a:endParaRPr>
          </a:p>
          <a:p>
            <a:pPr indent="0" lvl="0" marL="0" rtl="0" algn="ctr">
              <a:spcBef>
                <a:spcPts val="0"/>
              </a:spcBef>
              <a:spcAft>
                <a:spcPts val="0"/>
              </a:spcAft>
              <a:buNone/>
            </a:pPr>
            <a:r>
              <a:rPr lang="en" sz="1300">
                <a:solidFill>
                  <a:srgbClr val="FFFFFF"/>
                </a:solidFill>
                <a:latin typeface="Lato"/>
                <a:ea typeface="Lato"/>
                <a:cs typeface="Lato"/>
                <a:sym typeface="Lato"/>
              </a:rPr>
              <a:t>MSE(Generated Sinogram , Original Sinogram)</a:t>
            </a:r>
            <a:endParaRPr sz="1300">
              <a:solidFill>
                <a:srgbClr val="FFFFFF"/>
              </a:solidFill>
              <a:latin typeface="Lato"/>
              <a:ea typeface="Lato"/>
              <a:cs typeface="Lato"/>
              <a:sym typeface="Lato"/>
            </a:endParaRPr>
          </a:p>
        </p:txBody>
      </p:sp>
      <p:pic>
        <p:nvPicPr>
          <p:cNvPr id="760" name="Google Shape;760;p59"/>
          <p:cNvPicPr preferRelativeResize="0"/>
          <p:nvPr/>
        </p:nvPicPr>
        <p:blipFill>
          <a:blip r:embed="rId4">
            <a:alphaModFix/>
          </a:blip>
          <a:stretch>
            <a:fillRect/>
          </a:stretch>
        </p:blipFill>
        <p:spPr>
          <a:xfrm>
            <a:off x="5783461" y="2963089"/>
            <a:ext cx="1293000" cy="1459862"/>
          </a:xfrm>
          <a:prstGeom prst="rect">
            <a:avLst/>
          </a:prstGeom>
          <a:noFill/>
          <a:ln>
            <a:noFill/>
          </a:ln>
        </p:spPr>
      </p:pic>
      <p:sp>
        <p:nvSpPr>
          <p:cNvPr id="761" name="Google Shape;761;p59"/>
          <p:cNvSpPr txBox="1"/>
          <p:nvPr/>
        </p:nvSpPr>
        <p:spPr>
          <a:xfrm>
            <a:off x="5497100" y="4359750"/>
            <a:ext cx="18657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Generated </a:t>
            </a:r>
            <a:r>
              <a:rPr lang="en" sz="1300">
                <a:solidFill>
                  <a:srgbClr val="595959"/>
                </a:solidFill>
                <a:latin typeface="Lato"/>
                <a:ea typeface="Lato"/>
                <a:cs typeface="Lato"/>
                <a:sym typeface="Lato"/>
              </a:rPr>
              <a:t>Sinogram</a:t>
            </a:r>
            <a:endParaRPr sz="1300">
              <a:solidFill>
                <a:srgbClr val="595959"/>
              </a:solidFill>
              <a:latin typeface="Lato"/>
              <a:ea typeface="Lato"/>
              <a:cs typeface="Lato"/>
              <a:sym typeface="Lato"/>
            </a:endParaRPr>
          </a:p>
        </p:txBody>
      </p:sp>
      <p:cxnSp>
        <p:nvCxnSpPr>
          <p:cNvPr id="762" name="Google Shape;762;p59"/>
          <p:cNvCxnSpPr/>
          <p:nvPr/>
        </p:nvCxnSpPr>
        <p:spPr>
          <a:xfrm rot="-10797661">
            <a:off x="5164337" y="3616824"/>
            <a:ext cx="441000" cy="0"/>
          </a:xfrm>
          <a:prstGeom prst="straightConnector1">
            <a:avLst/>
          </a:prstGeom>
          <a:noFill/>
          <a:ln cap="flat" cmpd="sng" w="19050">
            <a:solidFill>
              <a:srgbClr val="EB5600"/>
            </a:solidFill>
            <a:prstDash val="solid"/>
            <a:round/>
            <a:headEnd len="med" w="med" type="none"/>
            <a:tailEnd len="med" w="med" type="triangle"/>
          </a:ln>
        </p:spPr>
      </p:cxnSp>
      <p:pic>
        <p:nvPicPr>
          <p:cNvPr id="763" name="Google Shape;763;p59"/>
          <p:cNvPicPr preferRelativeResize="0"/>
          <p:nvPr/>
        </p:nvPicPr>
        <p:blipFill>
          <a:blip r:embed="rId5">
            <a:alphaModFix/>
          </a:blip>
          <a:stretch>
            <a:fillRect/>
          </a:stretch>
        </p:blipFill>
        <p:spPr>
          <a:xfrm>
            <a:off x="3284451" y="1383600"/>
            <a:ext cx="1436700" cy="865292"/>
          </a:xfrm>
          <a:prstGeom prst="rect">
            <a:avLst/>
          </a:prstGeom>
          <a:noFill/>
          <a:ln>
            <a:noFill/>
          </a:ln>
        </p:spPr>
      </p:pic>
      <p:sp>
        <p:nvSpPr>
          <p:cNvPr id="764" name="Google Shape;764;p59"/>
          <p:cNvSpPr txBox="1"/>
          <p:nvPr/>
        </p:nvSpPr>
        <p:spPr>
          <a:xfrm>
            <a:off x="3350813" y="2190750"/>
            <a:ext cx="12930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SIREN</a:t>
            </a:r>
            <a:endParaRPr sz="1300">
              <a:solidFill>
                <a:srgbClr val="595959"/>
              </a:solidFill>
              <a:latin typeface="Lato"/>
              <a:ea typeface="Lato"/>
              <a:cs typeface="Lato"/>
              <a:sym typeface="Lato"/>
            </a:endParaRPr>
          </a:p>
        </p:txBody>
      </p:sp>
      <p:sp>
        <p:nvSpPr>
          <p:cNvPr id="765" name="Google Shape;765;p59"/>
          <p:cNvSpPr txBox="1"/>
          <p:nvPr/>
        </p:nvSpPr>
        <p:spPr>
          <a:xfrm>
            <a:off x="7619450" y="2458500"/>
            <a:ext cx="1293000" cy="602400"/>
          </a:xfrm>
          <a:prstGeom prst="rect">
            <a:avLst/>
          </a:prstGeom>
          <a:solidFill>
            <a:srgbClr val="6AA4C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Radon Transform</a:t>
            </a:r>
            <a:endParaRPr sz="1300">
              <a:solidFill>
                <a:schemeClr val="lt1"/>
              </a:solidFill>
              <a:latin typeface="Lato"/>
              <a:ea typeface="Lato"/>
              <a:cs typeface="Lato"/>
              <a:sym typeface="Lato"/>
            </a:endParaRPr>
          </a:p>
        </p:txBody>
      </p:sp>
      <p:sp>
        <p:nvSpPr>
          <p:cNvPr id="766" name="Google Shape;76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767" name="Google Shape;767;p59"/>
          <p:cNvCxnSpPr/>
          <p:nvPr/>
        </p:nvCxnSpPr>
        <p:spPr>
          <a:xfrm rot="-10797661">
            <a:off x="5164337" y="3778799"/>
            <a:ext cx="441000" cy="0"/>
          </a:xfrm>
          <a:prstGeom prst="straightConnector1">
            <a:avLst/>
          </a:prstGeom>
          <a:noFill/>
          <a:ln cap="flat" cmpd="sng" w="19050">
            <a:solidFill>
              <a:srgbClr val="0000FF"/>
            </a:solidFill>
            <a:prstDash val="dash"/>
            <a:round/>
            <a:headEnd len="med" w="med" type="stealth"/>
            <a:tailEnd len="med" w="med" type="none"/>
          </a:ln>
        </p:spPr>
      </p:cxnSp>
      <p:cxnSp>
        <p:nvCxnSpPr>
          <p:cNvPr id="768" name="Google Shape;768;p59"/>
          <p:cNvCxnSpPr/>
          <p:nvPr/>
        </p:nvCxnSpPr>
        <p:spPr>
          <a:xfrm>
            <a:off x="7357975" y="1816250"/>
            <a:ext cx="919500" cy="498000"/>
          </a:xfrm>
          <a:prstGeom prst="bentConnector3">
            <a:avLst>
              <a:gd fmla="val 100003" name="adj1"/>
            </a:avLst>
          </a:prstGeom>
          <a:noFill/>
          <a:ln cap="flat" cmpd="sng" w="19050">
            <a:solidFill>
              <a:srgbClr val="EB5600"/>
            </a:solidFill>
            <a:prstDash val="solid"/>
            <a:round/>
            <a:headEnd len="med" w="med" type="none"/>
            <a:tailEnd len="med" w="med" type="stealth"/>
          </a:ln>
        </p:spPr>
      </p:cxnSp>
      <p:cxnSp>
        <p:nvCxnSpPr>
          <p:cNvPr id="769" name="Google Shape;769;p59"/>
          <p:cNvCxnSpPr/>
          <p:nvPr/>
        </p:nvCxnSpPr>
        <p:spPr>
          <a:xfrm flipH="1">
            <a:off x="7377275" y="3178600"/>
            <a:ext cx="861900" cy="486300"/>
          </a:xfrm>
          <a:prstGeom prst="bentConnector3">
            <a:avLst>
              <a:gd fmla="val 0" name="adj1"/>
            </a:avLst>
          </a:prstGeom>
          <a:noFill/>
          <a:ln cap="flat" cmpd="sng" w="19050">
            <a:solidFill>
              <a:srgbClr val="EB5600"/>
            </a:solidFill>
            <a:prstDash val="solid"/>
            <a:round/>
            <a:headEnd len="med" w="med" type="none"/>
            <a:tailEnd len="med" w="med" type="stealth"/>
          </a:ln>
        </p:spPr>
      </p:cxnSp>
      <p:cxnSp>
        <p:nvCxnSpPr>
          <p:cNvPr id="770" name="Google Shape;770;p59"/>
          <p:cNvCxnSpPr/>
          <p:nvPr/>
        </p:nvCxnSpPr>
        <p:spPr>
          <a:xfrm flipH="1">
            <a:off x="7434450" y="3185925"/>
            <a:ext cx="996300" cy="718500"/>
          </a:xfrm>
          <a:prstGeom prst="bentConnector3">
            <a:avLst>
              <a:gd fmla="val -961" name="adj1"/>
            </a:avLst>
          </a:prstGeom>
          <a:noFill/>
          <a:ln cap="flat" cmpd="sng" w="19050">
            <a:solidFill>
              <a:srgbClr val="0000FF"/>
            </a:solidFill>
            <a:prstDash val="dash"/>
            <a:round/>
            <a:headEnd len="med" w="med" type="stealth"/>
            <a:tailEnd len="med" w="med" type="none"/>
          </a:ln>
        </p:spPr>
      </p:cxnSp>
      <p:cxnSp>
        <p:nvCxnSpPr>
          <p:cNvPr id="771" name="Google Shape;771;p59"/>
          <p:cNvCxnSpPr/>
          <p:nvPr/>
        </p:nvCxnSpPr>
        <p:spPr>
          <a:xfrm>
            <a:off x="7357975" y="1567200"/>
            <a:ext cx="1111200" cy="756600"/>
          </a:xfrm>
          <a:prstGeom prst="bentConnector3">
            <a:avLst>
              <a:gd fmla="val 99989" name="adj1"/>
            </a:avLst>
          </a:prstGeom>
          <a:noFill/>
          <a:ln cap="flat" cmpd="sng" w="19050">
            <a:solidFill>
              <a:srgbClr val="0000FF"/>
            </a:solidFill>
            <a:prstDash val="dash"/>
            <a:round/>
            <a:headEnd len="med" w="med" type="stealth"/>
            <a:tailEnd len="med" w="med" type="none"/>
          </a:ln>
        </p:spPr>
      </p:cxnSp>
      <p:cxnSp>
        <p:nvCxnSpPr>
          <p:cNvPr id="772" name="Google Shape;772;p59"/>
          <p:cNvCxnSpPr/>
          <p:nvPr/>
        </p:nvCxnSpPr>
        <p:spPr>
          <a:xfrm>
            <a:off x="5137788" y="1642975"/>
            <a:ext cx="440700" cy="0"/>
          </a:xfrm>
          <a:prstGeom prst="straightConnector1">
            <a:avLst/>
          </a:prstGeom>
          <a:noFill/>
          <a:ln cap="flat" cmpd="sng" w="19050">
            <a:solidFill>
              <a:srgbClr val="0000FF"/>
            </a:solidFill>
            <a:prstDash val="dash"/>
            <a:round/>
            <a:headEnd len="med" w="med" type="stealth"/>
            <a:tailEnd len="med" w="med" type="none"/>
          </a:ln>
        </p:spPr>
      </p:cxnSp>
      <p:sp>
        <p:nvSpPr>
          <p:cNvPr id="773" name="Google Shape;773;p59"/>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Reconstruction</a:t>
            </a:r>
            <a:endParaRPr sz="3200"/>
          </a:p>
        </p:txBody>
      </p:sp>
      <p:pic>
        <p:nvPicPr>
          <p:cNvPr id="774" name="Google Shape;774;p59"/>
          <p:cNvPicPr preferRelativeResize="0"/>
          <p:nvPr/>
        </p:nvPicPr>
        <p:blipFill>
          <a:blip r:embed="rId6">
            <a:alphaModFix/>
          </a:blip>
          <a:stretch>
            <a:fillRect/>
          </a:stretch>
        </p:blipFill>
        <p:spPr>
          <a:xfrm>
            <a:off x="904025" y="1158196"/>
            <a:ext cx="1293000" cy="12199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60"/>
          <p:cNvPicPr preferRelativeResize="0"/>
          <p:nvPr/>
        </p:nvPicPr>
        <p:blipFill>
          <a:blip r:embed="rId3">
            <a:alphaModFix/>
          </a:blip>
          <a:stretch>
            <a:fillRect/>
          </a:stretch>
        </p:blipFill>
        <p:spPr>
          <a:xfrm>
            <a:off x="1931361" y="1489763"/>
            <a:ext cx="2176635" cy="2163962"/>
          </a:xfrm>
          <a:prstGeom prst="rect">
            <a:avLst/>
          </a:prstGeom>
          <a:noFill/>
          <a:ln>
            <a:noFill/>
          </a:ln>
        </p:spPr>
      </p:pic>
      <p:sp>
        <p:nvSpPr>
          <p:cNvPr id="780" name="Google Shape;78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1" name="Google Shape;781;p60"/>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Reconstruction</a:t>
            </a:r>
            <a:endParaRPr sz="3200"/>
          </a:p>
        </p:txBody>
      </p:sp>
      <p:sp>
        <p:nvSpPr>
          <p:cNvPr id="782" name="Google Shape;782;p60"/>
          <p:cNvSpPr txBox="1"/>
          <p:nvPr/>
        </p:nvSpPr>
        <p:spPr>
          <a:xfrm>
            <a:off x="5736825" y="517050"/>
            <a:ext cx="21768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DM Sans"/>
                <a:ea typeface="DM Sans"/>
                <a:cs typeface="DM Sans"/>
                <a:sym typeface="DM Sans"/>
              </a:rPr>
              <a:t>Sample Data (CT)</a:t>
            </a:r>
            <a:endParaRPr sz="1800">
              <a:solidFill>
                <a:schemeClr val="dk1"/>
              </a:solidFill>
              <a:latin typeface="DM Sans"/>
              <a:ea typeface="DM Sans"/>
              <a:cs typeface="DM Sans"/>
              <a:sym typeface="DM Sans"/>
            </a:endParaRPr>
          </a:p>
        </p:txBody>
      </p:sp>
      <p:sp>
        <p:nvSpPr>
          <p:cNvPr id="783" name="Google Shape;783;p60"/>
          <p:cNvSpPr txBox="1"/>
          <p:nvPr/>
        </p:nvSpPr>
        <p:spPr>
          <a:xfrm>
            <a:off x="1566625" y="3764075"/>
            <a:ext cx="2906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Shepp</a:t>
            </a:r>
            <a:r>
              <a:rPr b="1" lang="en">
                <a:solidFill>
                  <a:schemeClr val="dk1"/>
                </a:solidFill>
                <a:latin typeface="DM Sans"/>
                <a:ea typeface="DM Sans"/>
                <a:cs typeface="DM Sans"/>
                <a:sym typeface="DM Sans"/>
              </a:rPr>
              <a:t>-Logan Phantom</a:t>
            </a:r>
            <a:endParaRPr>
              <a:solidFill>
                <a:schemeClr val="dk1"/>
              </a:solidFill>
              <a:latin typeface="DM Sans"/>
              <a:ea typeface="DM Sans"/>
              <a:cs typeface="DM Sans"/>
              <a:sym typeface="DM Sans"/>
            </a:endParaRPr>
          </a:p>
        </p:txBody>
      </p:sp>
      <p:sp>
        <p:nvSpPr>
          <p:cNvPr id="784" name="Google Shape;784;p60"/>
          <p:cNvSpPr txBox="1"/>
          <p:nvPr/>
        </p:nvSpPr>
        <p:spPr>
          <a:xfrm>
            <a:off x="4964950" y="3671225"/>
            <a:ext cx="2612400" cy="70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Sinogram </a:t>
            </a:r>
            <a:endParaRPr b="1">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(Gaussian Noise, std = 2)</a:t>
            </a:r>
            <a:endParaRPr>
              <a:solidFill>
                <a:schemeClr val="dk1"/>
              </a:solidFill>
              <a:latin typeface="DM Sans"/>
              <a:ea typeface="DM Sans"/>
              <a:cs typeface="DM Sans"/>
              <a:sym typeface="DM Sans"/>
            </a:endParaRPr>
          </a:p>
        </p:txBody>
      </p:sp>
      <p:pic>
        <p:nvPicPr>
          <p:cNvPr id="785" name="Google Shape;785;p60"/>
          <p:cNvPicPr preferRelativeResize="0"/>
          <p:nvPr/>
        </p:nvPicPr>
        <p:blipFill>
          <a:blip r:embed="rId4">
            <a:alphaModFix/>
          </a:blip>
          <a:stretch>
            <a:fillRect/>
          </a:stretch>
        </p:blipFill>
        <p:spPr>
          <a:xfrm>
            <a:off x="4964936" y="1482162"/>
            <a:ext cx="2612440" cy="2189050"/>
          </a:xfrm>
          <a:prstGeom prst="rect">
            <a:avLst/>
          </a:prstGeom>
          <a:noFill/>
          <a:ln>
            <a:noFill/>
          </a:ln>
        </p:spPr>
      </p:pic>
      <p:cxnSp>
        <p:nvCxnSpPr>
          <p:cNvPr id="786" name="Google Shape;786;p60"/>
          <p:cNvCxnSpPr/>
          <p:nvPr/>
        </p:nvCxnSpPr>
        <p:spPr>
          <a:xfrm>
            <a:off x="4318211" y="2576688"/>
            <a:ext cx="507600" cy="0"/>
          </a:xfrm>
          <a:prstGeom prst="straightConnector1">
            <a:avLst/>
          </a:prstGeom>
          <a:noFill/>
          <a:ln cap="flat" cmpd="sng" w="19050">
            <a:solidFill>
              <a:srgbClr val="0000FF"/>
            </a:solidFill>
            <a:prstDash val="solid"/>
            <a:round/>
            <a:headEnd len="med" w="med" type="none"/>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1"/>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Reconstruction</a:t>
            </a:r>
            <a:endParaRPr sz="3200"/>
          </a:p>
        </p:txBody>
      </p:sp>
      <p:graphicFrame>
        <p:nvGraphicFramePr>
          <p:cNvPr id="792" name="Google Shape;792;p61"/>
          <p:cNvGraphicFramePr/>
          <p:nvPr/>
        </p:nvGraphicFramePr>
        <p:xfrm>
          <a:off x="1490400" y="1323188"/>
          <a:ext cx="3000000" cy="3000000"/>
        </p:xfrm>
        <a:graphic>
          <a:graphicData uri="http://schemas.openxmlformats.org/drawingml/2006/table">
            <a:tbl>
              <a:tblPr>
                <a:noFill/>
                <a:tableStyleId>{38581DB5-5D2A-4BA7-BEEF-1E67913E6B60}</a:tableStyleId>
              </a:tblPr>
              <a:tblGrid>
                <a:gridCol w="1540800"/>
                <a:gridCol w="1540800"/>
                <a:gridCol w="1540800"/>
                <a:gridCol w="1540800"/>
              </a:tblGrid>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Angles</a:t>
                      </a:r>
                      <a:endParaRPr b="1">
                        <a:solidFill>
                          <a:schemeClr val="dk1"/>
                        </a:solidFill>
                        <a:latin typeface="Outfit"/>
                        <a:ea typeface="Outfit"/>
                        <a:cs typeface="Outfit"/>
                        <a:sym typeface="Outfi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MSE</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PSNR</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MSSIM</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100</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latin typeface="Outfit"/>
                          <a:ea typeface="Outfit"/>
                          <a:cs typeface="Outfit"/>
                          <a:sym typeface="Outfit"/>
                        </a:rPr>
                        <a:t>0,0017</a:t>
                      </a:r>
                      <a:endParaRPr b="1">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Outfit"/>
                          <a:ea typeface="Outfit"/>
                          <a:cs typeface="Outfit"/>
                          <a:sym typeface="Outfit"/>
                        </a:rPr>
                        <a:t>27,2866</a:t>
                      </a:r>
                      <a:endParaRPr b="1">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Outfit"/>
                          <a:ea typeface="Outfit"/>
                          <a:cs typeface="Outfit"/>
                          <a:sym typeface="Outfit"/>
                        </a:rPr>
                        <a:t>0,9024</a:t>
                      </a:r>
                      <a:endParaRPr b="1">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80</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lang="en">
                          <a:latin typeface="Outfit"/>
                          <a:ea typeface="Outfit"/>
                          <a:cs typeface="Outfit"/>
                          <a:sym typeface="Outfit"/>
                        </a:rPr>
                        <a:t>0,0018</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27,4443</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0,8991</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60</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lang="en">
                          <a:latin typeface="Outfit"/>
                          <a:ea typeface="Outfit"/>
                          <a:cs typeface="Outfit"/>
                          <a:sym typeface="Outfit"/>
                        </a:rPr>
                        <a:t>0,0021</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26,7677</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0,8972</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40</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rgbClr val="CC0000"/>
                          </a:solidFill>
                          <a:latin typeface="Outfit"/>
                          <a:ea typeface="Outfit"/>
                          <a:cs typeface="Outfit"/>
                          <a:sym typeface="Outfit"/>
                        </a:rPr>
                        <a:t>0,0033</a:t>
                      </a:r>
                      <a:endParaRPr b="1">
                        <a:solidFill>
                          <a:srgbClr val="CC0000"/>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CC0000"/>
                          </a:solidFill>
                          <a:latin typeface="Outfit"/>
                          <a:ea typeface="Outfit"/>
                          <a:cs typeface="Outfit"/>
                          <a:sym typeface="Outfit"/>
                        </a:rPr>
                        <a:t>24,8172</a:t>
                      </a:r>
                      <a:endParaRPr b="1">
                        <a:solidFill>
                          <a:srgbClr val="CC0000"/>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CC0000"/>
                          </a:solidFill>
                          <a:latin typeface="Outfit"/>
                          <a:ea typeface="Outfit"/>
                          <a:cs typeface="Outfit"/>
                          <a:sym typeface="Outfit"/>
                        </a:rPr>
                        <a:t>0,8440</a:t>
                      </a:r>
                      <a:endParaRPr b="1">
                        <a:solidFill>
                          <a:srgbClr val="CC0000"/>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93" name="Google Shape;793;p61"/>
          <p:cNvSpPr txBox="1"/>
          <p:nvPr/>
        </p:nvSpPr>
        <p:spPr>
          <a:xfrm>
            <a:off x="929875" y="4475725"/>
            <a:ext cx="54225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DM Sans"/>
                <a:ea typeface="DM Sans"/>
                <a:cs typeface="DM Sans"/>
                <a:sym typeface="DM Sans"/>
              </a:rPr>
              <a:t>Optimizer:</a:t>
            </a:r>
            <a:r>
              <a:rPr lang="en">
                <a:solidFill>
                  <a:schemeClr val="dk1"/>
                </a:solidFill>
                <a:latin typeface="DM Sans"/>
                <a:ea typeface="DM Sans"/>
                <a:cs typeface="DM Sans"/>
                <a:sym typeface="DM Sans"/>
              </a:rPr>
              <a:t> Adam;   </a:t>
            </a:r>
            <a:r>
              <a:rPr b="1" lang="en">
                <a:solidFill>
                  <a:schemeClr val="dk1"/>
                </a:solidFill>
                <a:latin typeface="DM Sans"/>
                <a:ea typeface="DM Sans"/>
                <a:cs typeface="DM Sans"/>
                <a:sym typeface="DM Sans"/>
              </a:rPr>
              <a:t>LR:</a:t>
            </a:r>
            <a:r>
              <a:rPr lang="en">
                <a:solidFill>
                  <a:schemeClr val="dk1"/>
                </a:solidFill>
                <a:latin typeface="DM Sans"/>
                <a:ea typeface="DM Sans"/>
                <a:cs typeface="DM Sans"/>
                <a:sym typeface="DM Sans"/>
              </a:rPr>
              <a:t> 10</a:t>
            </a:r>
            <a:r>
              <a:rPr baseline="30000" lang="en">
                <a:solidFill>
                  <a:schemeClr val="dk1"/>
                </a:solidFill>
                <a:latin typeface="DM Sans"/>
                <a:ea typeface="DM Sans"/>
                <a:cs typeface="DM Sans"/>
                <a:sym typeface="DM Sans"/>
              </a:rPr>
              <a:t>-4</a:t>
            </a:r>
            <a:r>
              <a:rPr lang="en">
                <a:solidFill>
                  <a:schemeClr val="dk1"/>
                </a:solidFill>
                <a:latin typeface="DM Sans"/>
                <a:ea typeface="DM Sans"/>
                <a:cs typeface="DM Sans"/>
                <a:sym typeface="DM Sans"/>
              </a:rPr>
              <a:t>;   </a:t>
            </a:r>
            <a:r>
              <a:rPr b="1" lang="en">
                <a:solidFill>
                  <a:schemeClr val="dk1"/>
                </a:solidFill>
                <a:latin typeface="DM Sans"/>
                <a:ea typeface="DM Sans"/>
                <a:cs typeface="DM Sans"/>
                <a:sym typeface="DM Sans"/>
              </a:rPr>
              <a:t>Steps:</a:t>
            </a:r>
            <a:r>
              <a:rPr lang="en">
                <a:solidFill>
                  <a:schemeClr val="dk1"/>
                </a:solidFill>
                <a:latin typeface="DM Sans"/>
                <a:ea typeface="DM Sans"/>
                <a:cs typeface="DM Sans"/>
                <a:sym typeface="DM Sans"/>
              </a:rPr>
              <a:t> 6000;  </a:t>
            </a:r>
            <a:r>
              <a:rPr b="1" lang="en">
                <a:solidFill>
                  <a:schemeClr val="dk1"/>
                </a:solidFill>
                <a:latin typeface="DM Sans"/>
                <a:ea typeface="DM Sans"/>
                <a:cs typeface="DM Sans"/>
                <a:sym typeface="DM Sans"/>
              </a:rPr>
              <a:t>ω</a:t>
            </a:r>
            <a:r>
              <a:rPr b="1" baseline="-25000" lang="en">
                <a:solidFill>
                  <a:schemeClr val="dk1"/>
                </a:solidFill>
                <a:latin typeface="DM Sans"/>
                <a:ea typeface="DM Sans"/>
                <a:cs typeface="DM Sans"/>
                <a:sym typeface="DM Sans"/>
              </a:rPr>
              <a:t>0</a:t>
            </a:r>
            <a:r>
              <a:rPr b="1" lang="en">
                <a:solidFill>
                  <a:schemeClr val="dk1"/>
                </a:solidFill>
                <a:latin typeface="DM Sans"/>
                <a:ea typeface="DM Sans"/>
                <a:cs typeface="DM Sans"/>
                <a:sym typeface="DM Sans"/>
              </a:rPr>
              <a:t>: </a:t>
            </a:r>
            <a:r>
              <a:rPr lang="en">
                <a:solidFill>
                  <a:schemeClr val="dk1"/>
                </a:solidFill>
                <a:latin typeface="DM Sans"/>
                <a:ea typeface="DM Sans"/>
                <a:cs typeface="DM Sans"/>
                <a:sym typeface="DM Sans"/>
              </a:rPr>
              <a:t>40</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n">
                <a:solidFill>
                  <a:schemeClr val="dk1"/>
                </a:solidFill>
                <a:latin typeface="DM Sans"/>
                <a:ea typeface="DM Sans"/>
                <a:cs typeface="DM Sans"/>
                <a:sym typeface="DM Sans"/>
              </a:rPr>
              <a:t>Time ≈ </a:t>
            </a:r>
            <a:r>
              <a:rPr lang="en">
                <a:solidFill>
                  <a:schemeClr val="dk1"/>
                </a:solidFill>
                <a:latin typeface="DM Sans"/>
                <a:ea typeface="DM Sans"/>
                <a:cs typeface="DM Sans"/>
                <a:sym typeface="DM Sans"/>
              </a:rPr>
              <a:t>25 min</a:t>
            </a:r>
            <a:endParaRPr>
              <a:solidFill>
                <a:schemeClr val="dk1"/>
              </a:solidFill>
              <a:latin typeface="DM Sans"/>
              <a:ea typeface="DM Sans"/>
              <a:cs typeface="DM Sans"/>
              <a:sym typeface="DM Sans"/>
            </a:endParaRPr>
          </a:p>
        </p:txBody>
      </p:sp>
      <p:sp>
        <p:nvSpPr>
          <p:cNvPr id="794" name="Google Shape;79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5"/>
          <p:cNvSpPr txBox="1"/>
          <p:nvPr>
            <p:ph type="title"/>
          </p:nvPr>
        </p:nvSpPr>
        <p:spPr>
          <a:xfrm>
            <a:off x="720000" y="2209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a:t>
            </a:r>
            <a:endParaRPr/>
          </a:p>
        </p:txBody>
      </p:sp>
      <p:sp>
        <p:nvSpPr>
          <p:cNvPr id="415" name="Google Shape;41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35"/>
          <p:cNvSpPr txBox="1"/>
          <p:nvPr/>
        </p:nvSpPr>
        <p:spPr>
          <a:xfrm>
            <a:off x="620625" y="1009750"/>
            <a:ext cx="4127700" cy="329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Positron emission tomography (PET) is a nuclear imaging modality that measures the </a:t>
            </a:r>
            <a:r>
              <a:rPr b="1" lang="en">
                <a:solidFill>
                  <a:schemeClr val="dk1"/>
                </a:solidFill>
                <a:latin typeface="DM Sans"/>
                <a:ea typeface="DM Sans"/>
                <a:cs typeface="DM Sans"/>
                <a:sym typeface="DM Sans"/>
              </a:rPr>
              <a:t>metabolic activity</a:t>
            </a:r>
            <a:r>
              <a:rPr lang="en">
                <a:solidFill>
                  <a:schemeClr val="dk1"/>
                </a:solidFill>
                <a:latin typeface="DM Sans"/>
                <a:ea typeface="DM Sans"/>
                <a:cs typeface="DM Sans"/>
                <a:sym typeface="DM Sans"/>
              </a:rPr>
              <a:t> of cells in body tissues. </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However, t</a:t>
            </a:r>
            <a:r>
              <a:rPr lang="en">
                <a:solidFill>
                  <a:schemeClr val="dk1"/>
                </a:solidFill>
                <a:latin typeface="DM Sans"/>
                <a:ea typeface="DM Sans"/>
                <a:cs typeface="DM Sans"/>
                <a:sym typeface="DM Sans"/>
              </a:rPr>
              <a:t>he radionuclides inserted are </a:t>
            </a:r>
            <a:r>
              <a:rPr b="1" lang="en">
                <a:solidFill>
                  <a:schemeClr val="dk1"/>
                </a:solidFill>
                <a:latin typeface="DM Sans"/>
                <a:ea typeface="DM Sans"/>
                <a:cs typeface="DM Sans"/>
                <a:sym typeface="DM Sans"/>
              </a:rPr>
              <a:t>harmful </a:t>
            </a:r>
            <a:r>
              <a:rPr lang="en">
                <a:solidFill>
                  <a:schemeClr val="dk1"/>
                </a:solidFill>
                <a:latin typeface="DM Sans"/>
                <a:ea typeface="DM Sans"/>
                <a:cs typeface="DM Sans"/>
                <a:sym typeface="DM Sans"/>
              </a:rPr>
              <a:t>to the body, which means that the quantity applied has to be reduced as well as the </a:t>
            </a:r>
            <a:r>
              <a:rPr b="1" lang="en">
                <a:solidFill>
                  <a:schemeClr val="dk1"/>
                </a:solidFill>
                <a:latin typeface="DM Sans"/>
                <a:ea typeface="DM Sans"/>
                <a:cs typeface="DM Sans"/>
                <a:sym typeface="DM Sans"/>
              </a:rPr>
              <a:t>scan time</a:t>
            </a:r>
            <a:r>
              <a:rPr lang="en">
                <a:solidFill>
                  <a:schemeClr val="dk1"/>
                </a:solidFill>
                <a:latin typeface="DM Sans"/>
                <a:ea typeface="DM Sans"/>
                <a:cs typeface="DM Sans"/>
                <a:sym typeface="DM Sans"/>
              </a:rPr>
              <a:t> as to not analyze every </a:t>
            </a:r>
            <a:r>
              <a:rPr b="1" lang="en">
                <a:solidFill>
                  <a:schemeClr val="dk1"/>
                </a:solidFill>
                <a:latin typeface="DM Sans"/>
                <a:ea typeface="DM Sans"/>
                <a:cs typeface="DM Sans"/>
                <a:sym typeface="DM Sans"/>
              </a:rPr>
              <a:t>angle</a:t>
            </a:r>
            <a:r>
              <a:rPr lang="en">
                <a:solidFill>
                  <a:schemeClr val="dk1"/>
                </a:solidFill>
                <a:latin typeface="DM Sans"/>
                <a:ea typeface="DM Sans"/>
                <a:cs typeface="DM Sans"/>
                <a:sym typeface="DM Sans"/>
              </a:rPr>
              <a:t>, thus </a:t>
            </a:r>
            <a:r>
              <a:rPr b="1" lang="en">
                <a:solidFill>
                  <a:schemeClr val="dk1"/>
                </a:solidFill>
                <a:latin typeface="DM Sans"/>
                <a:ea typeface="DM Sans"/>
                <a:cs typeface="DM Sans"/>
                <a:sym typeface="DM Sans"/>
              </a:rPr>
              <a:t>reducing image quality</a:t>
            </a: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pic>
        <p:nvPicPr>
          <p:cNvPr id="417" name="Google Shape;417;p35"/>
          <p:cNvPicPr preferRelativeResize="0"/>
          <p:nvPr/>
        </p:nvPicPr>
        <p:blipFill>
          <a:blip r:embed="rId3">
            <a:alphaModFix/>
          </a:blip>
          <a:stretch>
            <a:fillRect/>
          </a:stretch>
        </p:blipFill>
        <p:spPr>
          <a:xfrm>
            <a:off x="5136713" y="1132575"/>
            <a:ext cx="3587013" cy="2578750"/>
          </a:xfrm>
          <a:prstGeom prst="rect">
            <a:avLst/>
          </a:prstGeom>
          <a:noFill/>
          <a:ln>
            <a:noFill/>
          </a:ln>
        </p:spPr>
      </p:pic>
      <p:sp>
        <p:nvSpPr>
          <p:cNvPr id="418" name="Google Shape;418;p35"/>
          <p:cNvSpPr txBox="1"/>
          <p:nvPr/>
        </p:nvSpPr>
        <p:spPr>
          <a:xfrm>
            <a:off x="5136725" y="3711325"/>
            <a:ext cx="37770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Figure 1. (a) and (b) examples of a radionuclide reacting with an electron and releasing photons. (c) a radionuclide used in brain scans. (d), (e) and (f) PET scan acquisition process</a:t>
            </a: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sp>
        <p:nvSpPr>
          <p:cNvPr id="419" name="Google Shape;419;p35"/>
          <p:cNvSpPr txBox="1"/>
          <p:nvPr/>
        </p:nvSpPr>
        <p:spPr>
          <a:xfrm>
            <a:off x="988350" y="4785100"/>
            <a:ext cx="8343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DM Sans"/>
                <a:ea typeface="DM Sans"/>
                <a:cs typeface="DM Sans"/>
                <a:sym typeface="DM Sans"/>
              </a:rPr>
              <a:t>Vibha CHASWAL. Causes of Noise in PET imaging. URL :</a:t>
            </a:r>
            <a:r>
              <a:rPr lang="en" sz="900">
                <a:solidFill>
                  <a:schemeClr val="dk1"/>
                </a:solidFill>
                <a:latin typeface="DM Sans"/>
                <a:ea typeface="DM Sans"/>
                <a:cs typeface="DM Sans"/>
                <a:sym typeface="DM Sans"/>
              </a:rPr>
              <a:t>https://es.slideshare.net/slideshow/causes-of-noise-in-pet-imaging/12868791</a:t>
            </a:r>
            <a:endParaRPr sz="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2"/>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Reconstruction</a:t>
            </a:r>
            <a:endParaRPr sz="3200"/>
          </a:p>
        </p:txBody>
      </p:sp>
      <p:graphicFrame>
        <p:nvGraphicFramePr>
          <p:cNvPr id="800" name="Google Shape;800;p62"/>
          <p:cNvGraphicFramePr/>
          <p:nvPr/>
        </p:nvGraphicFramePr>
        <p:xfrm>
          <a:off x="1490400" y="1323188"/>
          <a:ext cx="3000000" cy="3000000"/>
        </p:xfrm>
        <a:graphic>
          <a:graphicData uri="http://schemas.openxmlformats.org/drawingml/2006/table">
            <a:tbl>
              <a:tblPr>
                <a:noFill/>
                <a:tableStyleId>{38581DB5-5D2A-4BA7-BEEF-1E67913E6B60}</a:tableStyleId>
              </a:tblPr>
              <a:tblGrid>
                <a:gridCol w="1540800"/>
                <a:gridCol w="1540800"/>
                <a:gridCol w="1540800"/>
                <a:gridCol w="1540800"/>
              </a:tblGrid>
              <a:tr h="508775">
                <a:tc>
                  <a:txBody>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ω</a:t>
                      </a:r>
                      <a:r>
                        <a:rPr b="1" baseline="-25000" lang="en">
                          <a:solidFill>
                            <a:schemeClr val="dk1"/>
                          </a:solidFill>
                          <a:latin typeface="DM Sans"/>
                          <a:ea typeface="DM Sans"/>
                          <a:cs typeface="DM Sans"/>
                          <a:sym typeface="DM Sans"/>
                        </a:rPr>
                        <a:t>0</a:t>
                      </a:r>
                      <a:endParaRPr b="1">
                        <a:solidFill>
                          <a:schemeClr val="dk1"/>
                        </a:solidFill>
                        <a:latin typeface="Outfit"/>
                        <a:ea typeface="Outfit"/>
                        <a:cs typeface="Outfit"/>
                        <a:sym typeface="Outfi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MSE</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PSNR</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Best MSSIM</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10</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lang="en">
                          <a:latin typeface="Outfit"/>
                          <a:ea typeface="Outfit"/>
                          <a:cs typeface="Outfit"/>
                          <a:sym typeface="Outfit"/>
                        </a:rPr>
                        <a:t>0,0022</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26,5460</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Outfit"/>
                          <a:ea typeface="Outfit"/>
                          <a:cs typeface="Outfit"/>
                          <a:sym typeface="Outfit"/>
                        </a:rPr>
                        <a:t>0,9231</a:t>
                      </a:r>
                      <a:endParaRPr b="1">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20</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b="1" lang="en">
                          <a:latin typeface="Outfit"/>
                          <a:ea typeface="Outfit"/>
                          <a:cs typeface="Outfit"/>
                          <a:sym typeface="Outfit"/>
                        </a:rPr>
                        <a:t>0,0018</a:t>
                      </a:r>
                      <a:endParaRPr b="1">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Outfit"/>
                          <a:ea typeface="Outfit"/>
                          <a:cs typeface="Outfit"/>
                          <a:sym typeface="Outfit"/>
                        </a:rPr>
                        <a:t>27,0504</a:t>
                      </a:r>
                      <a:endParaRPr b="1">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0,9023</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30</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lang="en">
                          <a:latin typeface="Outfit"/>
                          <a:ea typeface="Outfit"/>
                          <a:cs typeface="Outfit"/>
                          <a:sym typeface="Outfit"/>
                        </a:rPr>
                        <a:t>0,0021</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26,8212</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0,8977</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40</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lang="en">
                          <a:latin typeface="Outfit"/>
                          <a:ea typeface="Outfit"/>
                          <a:cs typeface="Outfit"/>
                          <a:sym typeface="Outfit"/>
                        </a:rPr>
                        <a:t>0,0033</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24,8172</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0,8440</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775">
                <a:tc>
                  <a:txBody>
                    <a:bodyPr/>
                    <a:lstStyle/>
                    <a:p>
                      <a:pPr indent="0" lvl="0" marL="0" rtl="0" algn="ctr">
                        <a:spcBef>
                          <a:spcPts val="0"/>
                        </a:spcBef>
                        <a:spcAft>
                          <a:spcPts val="0"/>
                        </a:spcAft>
                        <a:buNone/>
                      </a:pPr>
                      <a:r>
                        <a:rPr b="1" lang="en">
                          <a:solidFill>
                            <a:schemeClr val="dk1"/>
                          </a:solidFill>
                          <a:latin typeface="Outfit"/>
                          <a:ea typeface="Outfit"/>
                          <a:cs typeface="Outfit"/>
                          <a:sym typeface="Outfit"/>
                        </a:rPr>
                        <a:t>50</a:t>
                      </a:r>
                      <a:endParaRPr b="1">
                        <a:solidFill>
                          <a:schemeClr val="dk1"/>
                        </a:solidFill>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8DAF8">
                        <a:alpha val="34180"/>
                      </a:srgbClr>
                    </a:solidFill>
                  </a:tcPr>
                </a:tc>
                <a:tc>
                  <a:txBody>
                    <a:bodyPr/>
                    <a:lstStyle/>
                    <a:p>
                      <a:pPr indent="0" lvl="0" marL="0" rtl="0" algn="ctr">
                        <a:spcBef>
                          <a:spcPts val="0"/>
                        </a:spcBef>
                        <a:spcAft>
                          <a:spcPts val="0"/>
                        </a:spcAft>
                        <a:buNone/>
                      </a:pPr>
                      <a:r>
                        <a:rPr lang="en">
                          <a:latin typeface="Outfit"/>
                          <a:ea typeface="Outfit"/>
                          <a:cs typeface="Outfit"/>
                          <a:sym typeface="Outfit"/>
                        </a:rPr>
                        <a:t>0,0063</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22,0083</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Outfit"/>
                          <a:ea typeface="Outfit"/>
                          <a:cs typeface="Outfit"/>
                          <a:sym typeface="Outfit"/>
                        </a:rPr>
                        <a:t>0,7412</a:t>
                      </a:r>
                      <a:endParaRPr>
                        <a:latin typeface="Outfit"/>
                        <a:ea typeface="Outfit"/>
                        <a:cs typeface="Outfit"/>
                        <a:sym typeface="Outfi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801" name="Google Shape;801;p62"/>
          <p:cNvSpPr txBox="1"/>
          <p:nvPr/>
        </p:nvSpPr>
        <p:spPr>
          <a:xfrm>
            <a:off x="929875" y="4475725"/>
            <a:ext cx="52677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DM Sans"/>
                <a:ea typeface="DM Sans"/>
                <a:cs typeface="DM Sans"/>
                <a:sym typeface="DM Sans"/>
              </a:rPr>
              <a:t>Optimizer:</a:t>
            </a:r>
            <a:r>
              <a:rPr lang="en">
                <a:solidFill>
                  <a:schemeClr val="dk1"/>
                </a:solidFill>
                <a:latin typeface="DM Sans"/>
                <a:ea typeface="DM Sans"/>
                <a:cs typeface="DM Sans"/>
                <a:sym typeface="DM Sans"/>
              </a:rPr>
              <a:t> Adam;   </a:t>
            </a:r>
            <a:r>
              <a:rPr b="1" lang="en">
                <a:solidFill>
                  <a:schemeClr val="dk1"/>
                </a:solidFill>
                <a:latin typeface="DM Sans"/>
                <a:ea typeface="DM Sans"/>
                <a:cs typeface="DM Sans"/>
                <a:sym typeface="DM Sans"/>
              </a:rPr>
              <a:t>LR:</a:t>
            </a:r>
            <a:r>
              <a:rPr lang="en">
                <a:solidFill>
                  <a:schemeClr val="dk1"/>
                </a:solidFill>
                <a:latin typeface="DM Sans"/>
                <a:ea typeface="DM Sans"/>
                <a:cs typeface="DM Sans"/>
                <a:sym typeface="DM Sans"/>
              </a:rPr>
              <a:t> 10</a:t>
            </a:r>
            <a:r>
              <a:rPr baseline="30000" lang="en">
                <a:solidFill>
                  <a:schemeClr val="dk1"/>
                </a:solidFill>
                <a:latin typeface="DM Sans"/>
                <a:ea typeface="DM Sans"/>
                <a:cs typeface="DM Sans"/>
                <a:sym typeface="DM Sans"/>
              </a:rPr>
              <a:t>-4</a:t>
            </a:r>
            <a:r>
              <a:rPr lang="en">
                <a:solidFill>
                  <a:schemeClr val="dk1"/>
                </a:solidFill>
                <a:latin typeface="DM Sans"/>
                <a:ea typeface="DM Sans"/>
                <a:cs typeface="DM Sans"/>
                <a:sym typeface="DM Sans"/>
              </a:rPr>
              <a:t>;   </a:t>
            </a:r>
            <a:r>
              <a:rPr b="1" lang="en">
                <a:solidFill>
                  <a:schemeClr val="dk1"/>
                </a:solidFill>
                <a:latin typeface="DM Sans"/>
                <a:ea typeface="DM Sans"/>
                <a:cs typeface="DM Sans"/>
                <a:sym typeface="DM Sans"/>
              </a:rPr>
              <a:t>Steps:</a:t>
            </a:r>
            <a:r>
              <a:rPr lang="en">
                <a:solidFill>
                  <a:schemeClr val="dk1"/>
                </a:solidFill>
                <a:latin typeface="DM Sans"/>
                <a:ea typeface="DM Sans"/>
                <a:cs typeface="DM Sans"/>
                <a:sym typeface="DM Sans"/>
              </a:rPr>
              <a:t> 6000;  </a:t>
            </a:r>
            <a:r>
              <a:rPr b="1" lang="en">
                <a:solidFill>
                  <a:schemeClr val="dk1"/>
                </a:solidFill>
                <a:latin typeface="DM Sans"/>
                <a:ea typeface="DM Sans"/>
                <a:cs typeface="DM Sans"/>
                <a:sym typeface="DM Sans"/>
              </a:rPr>
              <a:t>Angles: </a:t>
            </a:r>
            <a:r>
              <a:rPr lang="en">
                <a:solidFill>
                  <a:schemeClr val="dk1"/>
                </a:solidFill>
                <a:latin typeface="DM Sans"/>
                <a:ea typeface="DM Sans"/>
                <a:cs typeface="DM Sans"/>
                <a:sym typeface="DM Sans"/>
              </a:rPr>
              <a:t>40</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n">
                <a:solidFill>
                  <a:schemeClr val="dk1"/>
                </a:solidFill>
                <a:latin typeface="DM Sans"/>
                <a:ea typeface="DM Sans"/>
                <a:cs typeface="DM Sans"/>
                <a:sym typeface="DM Sans"/>
              </a:rPr>
              <a:t>Time ≈ </a:t>
            </a:r>
            <a:r>
              <a:rPr lang="en">
                <a:solidFill>
                  <a:schemeClr val="dk1"/>
                </a:solidFill>
                <a:latin typeface="DM Sans"/>
                <a:ea typeface="DM Sans"/>
                <a:cs typeface="DM Sans"/>
                <a:sym typeface="DM Sans"/>
              </a:rPr>
              <a:t>25 min</a:t>
            </a:r>
            <a:endParaRPr>
              <a:solidFill>
                <a:schemeClr val="dk1"/>
              </a:solidFill>
              <a:latin typeface="DM Sans"/>
              <a:ea typeface="DM Sans"/>
              <a:cs typeface="DM Sans"/>
              <a:sym typeface="DM Sans"/>
            </a:endParaRPr>
          </a:p>
        </p:txBody>
      </p:sp>
      <p:sp>
        <p:nvSpPr>
          <p:cNvPr id="802" name="Google Shape;80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3" name="Google Shape;803;p62"/>
          <p:cNvSpPr txBox="1"/>
          <p:nvPr/>
        </p:nvSpPr>
        <p:spPr>
          <a:xfrm>
            <a:off x="5072025" y="167250"/>
            <a:ext cx="3396000" cy="7149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However, </a:t>
            </a:r>
            <a:r>
              <a:rPr lang="en">
                <a:solidFill>
                  <a:schemeClr val="dk1"/>
                </a:solidFill>
                <a:latin typeface="DM Sans"/>
                <a:ea typeface="DM Sans"/>
                <a:cs typeface="DM Sans"/>
                <a:sym typeface="DM Sans"/>
              </a:rPr>
              <a:t>when we double the number of steps, it reaches a PSNR of </a:t>
            </a:r>
            <a:r>
              <a:rPr b="1" lang="en">
                <a:solidFill>
                  <a:schemeClr val="dk1"/>
                </a:solidFill>
                <a:latin typeface="DM Sans"/>
                <a:ea typeface="DM Sans"/>
                <a:cs typeface="DM Sans"/>
                <a:sym typeface="DM Sans"/>
              </a:rPr>
              <a:t>27,55</a:t>
            </a:r>
            <a:endParaRPr b="1">
              <a:solidFill>
                <a:schemeClr val="dk1"/>
              </a:solidFill>
              <a:latin typeface="DM Sans"/>
              <a:ea typeface="DM Sans"/>
              <a:cs typeface="DM Sans"/>
              <a:sym typeface="DM Sans"/>
            </a:endParaRPr>
          </a:p>
        </p:txBody>
      </p:sp>
      <p:cxnSp>
        <p:nvCxnSpPr>
          <p:cNvPr id="804" name="Google Shape;804;p62"/>
          <p:cNvCxnSpPr/>
          <p:nvPr/>
        </p:nvCxnSpPr>
        <p:spPr>
          <a:xfrm rot="-5400000">
            <a:off x="7362975" y="1378450"/>
            <a:ext cx="1105800" cy="328800"/>
          </a:xfrm>
          <a:prstGeom prst="bentConnector3">
            <a:avLst>
              <a:gd fmla="val -900" name="adj1"/>
            </a:avLst>
          </a:prstGeom>
          <a:noFill/>
          <a:ln cap="flat" cmpd="sng" w="19050">
            <a:solidFill>
              <a:srgbClr val="0000FF"/>
            </a:solidFill>
            <a:prstDash val="solid"/>
            <a:round/>
            <a:headEnd len="med" w="med" type="none"/>
            <a:tailEnd len="med" w="med" type="stealth"/>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3"/>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Reconstruction</a:t>
            </a:r>
            <a:endParaRPr sz="3200"/>
          </a:p>
        </p:txBody>
      </p:sp>
      <p:sp>
        <p:nvSpPr>
          <p:cNvPr id="810" name="Google Shape;810;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1" name="Google Shape;811;p63"/>
          <p:cNvSpPr txBox="1"/>
          <p:nvPr>
            <p:ph type="title"/>
          </p:nvPr>
        </p:nvSpPr>
        <p:spPr>
          <a:xfrm>
            <a:off x="4923975" y="214300"/>
            <a:ext cx="2864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DM Sans"/>
                <a:ea typeface="DM Sans"/>
                <a:cs typeface="DM Sans"/>
                <a:sym typeface="DM Sans"/>
              </a:rPr>
              <a:t>ω</a:t>
            </a:r>
            <a:r>
              <a:rPr baseline="-25000" lang="en" sz="1400">
                <a:latin typeface="DM Sans"/>
                <a:ea typeface="DM Sans"/>
                <a:cs typeface="DM Sans"/>
                <a:sym typeface="DM Sans"/>
              </a:rPr>
              <a:t>0</a:t>
            </a:r>
            <a:r>
              <a:rPr b="0" lang="en" sz="1500">
                <a:solidFill>
                  <a:srgbClr val="000000"/>
                </a:solidFill>
              </a:rPr>
              <a:t> = 20</a:t>
            </a:r>
            <a:endParaRPr b="0" sz="1500">
              <a:solidFill>
                <a:srgbClr val="000000"/>
              </a:solidFill>
            </a:endParaRPr>
          </a:p>
        </p:txBody>
      </p:sp>
      <p:pic>
        <p:nvPicPr>
          <p:cNvPr id="812" name="Google Shape;812;p63"/>
          <p:cNvPicPr preferRelativeResize="0"/>
          <p:nvPr/>
        </p:nvPicPr>
        <p:blipFill rotWithShape="1">
          <a:blip r:embed="rId3">
            <a:alphaModFix/>
          </a:blip>
          <a:srcRect b="0" l="39882" r="0" t="0"/>
          <a:stretch/>
        </p:blipFill>
        <p:spPr>
          <a:xfrm>
            <a:off x="1321663" y="1313500"/>
            <a:ext cx="6500674" cy="3261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4"/>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Reconstruction</a:t>
            </a:r>
            <a:endParaRPr sz="3200"/>
          </a:p>
        </p:txBody>
      </p:sp>
      <p:sp>
        <p:nvSpPr>
          <p:cNvPr id="818" name="Google Shape;81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9" name="Google Shape;819;p64"/>
          <p:cNvSpPr txBox="1"/>
          <p:nvPr>
            <p:ph type="title"/>
          </p:nvPr>
        </p:nvSpPr>
        <p:spPr>
          <a:xfrm>
            <a:off x="4923975" y="214300"/>
            <a:ext cx="2864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rPr>
              <a:t>Best PSNR: 27,05</a:t>
            </a:r>
            <a:endParaRPr sz="2000">
              <a:solidFill>
                <a:srgbClr val="000000"/>
              </a:solidFill>
            </a:endParaRPr>
          </a:p>
          <a:p>
            <a:pPr indent="0" lvl="0" marL="0" rtl="0" algn="l">
              <a:spcBef>
                <a:spcPts val="0"/>
              </a:spcBef>
              <a:spcAft>
                <a:spcPts val="0"/>
              </a:spcAft>
              <a:buNone/>
            </a:pPr>
            <a:r>
              <a:rPr lang="en" sz="1400">
                <a:latin typeface="DM Sans"/>
                <a:ea typeface="DM Sans"/>
                <a:cs typeface="DM Sans"/>
                <a:sym typeface="DM Sans"/>
              </a:rPr>
              <a:t>ω</a:t>
            </a:r>
            <a:r>
              <a:rPr baseline="-25000" lang="en" sz="1400">
                <a:latin typeface="DM Sans"/>
                <a:ea typeface="DM Sans"/>
                <a:cs typeface="DM Sans"/>
                <a:sym typeface="DM Sans"/>
              </a:rPr>
              <a:t>0</a:t>
            </a:r>
            <a:r>
              <a:rPr b="0" lang="en" sz="1500">
                <a:solidFill>
                  <a:srgbClr val="000000"/>
                </a:solidFill>
              </a:rPr>
              <a:t> = 20</a:t>
            </a:r>
            <a:endParaRPr b="0" sz="1500">
              <a:solidFill>
                <a:srgbClr val="000000"/>
              </a:solidFill>
            </a:endParaRPr>
          </a:p>
        </p:txBody>
      </p:sp>
      <p:pic>
        <p:nvPicPr>
          <p:cNvPr id="820" name="Google Shape;820;p64"/>
          <p:cNvPicPr preferRelativeResize="0"/>
          <p:nvPr/>
        </p:nvPicPr>
        <p:blipFill>
          <a:blip r:embed="rId3">
            <a:alphaModFix/>
          </a:blip>
          <a:stretch>
            <a:fillRect/>
          </a:stretch>
        </p:blipFill>
        <p:spPr>
          <a:xfrm>
            <a:off x="219450" y="1553825"/>
            <a:ext cx="2864100" cy="2394396"/>
          </a:xfrm>
          <a:prstGeom prst="rect">
            <a:avLst/>
          </a:prstGeom>
          <a:noFill/>
          <a:ln>
            <a:noFill/>
          </a:ln>
        </p:spPr>
      </p:pic>
      <p:sp>
        <p:nvSpPr>
          <p:cNvPr id="821" name="Google Shape;821;p64"/>
          <p:cNvSpPr txBox="1"/>
          <p:nvPr/>
        </p:nvSpPr>
        <p:spPr>
          <a:xfrm>
            <a:off x="615450"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Ground Truth Image</a:t>
            </a:r>
            <a:endParaRPr>
              <a:solidFill>
                <a:schemeClr val="dk1"/>
              </a:solidFill>
              <a:latin typeface="DM Sans"/>
              <a:ea typeface="DM Sans"/>
              <a:cs typeface="DM Sans"/>
              <a:sym typeface="DM Sans"/>
            </a:endParaRPr>
          </a:p>
        </p:txBody>
      </p:sp>
      <p:sp>
        <p:nvSpPr>
          <p:cNvPr id="822" name="Google Shape;822;p64"/>
          <p:cNvSpPr txBox="1"/>
          <p:nvPr/>
        </p:nvSpPr>
        <p:spPr>
          <a:xfrm>
            <a:off x="35595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Sinogram</a:t>
            </a:r>
            <a:endParaRPr>
              <a:solidFill>
                <a:schemeClr val="dk1"/>
              </a:solidFill>
              <a:latin typeface="DM Sans"/>
              <a:ea typeface="DM Sans"/>
              <a:cs typeface="DM Sans"/>
              <a:sym typeface="DM Sans"/>
            </a:endParaRPr>
          </a:p>
        </p:txBody>
      </p:sp>
      <p:sp>
        <p:nvSpPr>
          <p:cNvPr id="823" name="Google Shape;823;p64"/>
          <p:cNvSpPr txBox="1"/>
          <p:nvPr/>
        </p:nvSpPr>
        <p:spPr>
          <a:xfrm>
            <a:off x="62961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Reconstructed Image</a:t>
            </a:r>
            <a:endParaRPr>
              <a:solidFill>
                <a:schemeClr val="dk1"/>
              </a:solidFill>
              <a:latin typeface="DM Sans"/>
              <a:ea typeface="DM Sans"/>
              <a:cs typeface="DM Sans"/>
              <a:sym typeface="DM Sans"/>
            </a:endParaRPr>
          </a:p>
        </p:txBody>
      </p:sp>
      <p:pic>
        <p:nvPicPr>
          <p:cNvPr id="824" name="Google Shape;824;p64"/>
          <p:cNvPicPr preferRelativeResize="0"/>
          <p:nvPr/>
        </p:nvPicPr>
        <p:blipFill>
          <a:blip r:embed="rId4">
            <a:alphaModFix/>
          </a:blip>
          <a:stretch>
            <a:fillRect/>
          </a:stretch>
        </p:blipFill>
        <p:spPr>
          <a:xfrm>
            <a:off x="3139950" y="1551072"/>
            <a:ext cx="2864100" cy="2399927"/>
          </a:xfrm>
          <a:prstGeom prst="rect">
            <a:avLst/>
          </a:prstGeom>
          <a:noFill/>
          <a:ln>
            <a:noFill/>
          </a:ln>
        </p:spPr>
      </p:pic>
      <p:pic>
        <p:nvPicPr>
          <p:cNvPr id="825" name="Google Shape;825;p64"/>
          <p:cNvPicPr preferRelativeResize="0"/>
          <p:nvPr/>
        </p:nvPicPr>
        <p:blipFill rotWithShape="1">
          <a:blip r:embed="rId5">
            <a:alphaModFix/>
          </a:blip>
          <a:srcRect b="0" l="0" r="0" t="6942"/>
          <a:stretch/>
        </p:blipFill>
        <p:spPr>
          <a:xfrm>
            <a:off x="6132038" y="1570984"/>
            <a:ext cx="2400325" cy="2360078"/>
          </a:xfrm>
          <a:prstGeom prst="rect">
            <a:avLst/>
          </a:prstGeom>
          <a:noFill/>
          <a:ln>
            <a:noFill/>
          </a:ln>
        </p:spPr>
      </p:pic>
      <p:pic>
        <p:nvPicPr>
          <p:cNvPr id="826" name="Google Shape;826;p64"/>
          <p:cNvPicPr preferRelativeResize="0"/>
          <p:nvPr/>
        </p:nvPicPr>
        <p:blipFill>
          <a:blip r:embed="rId6">
            <a:alphaModFix/>
          </a:blip>
          <a:stretch>
            <a:fillRect/>
          </a:stretch>
        </p:blipFill>
        <p:spPr>
          <a:xfrm>
            <a:off x="8599675" y="1579943"/>
            <a:ext cx="343400" cy="23421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65"/>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Reconstruction</a:t>
            </a:r>
            <a:endParaRPr sz="3200"/>
          </a:p>
        </p:txBody>
      </p:sp>
      <p:sp>
        <p:nvSpPr>
          <p:cNvPr id="832" name="Google Shape;83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3" name="Google Shape;833;p65"/>
          <p:cNvSpPr txBox="1"/>
          <p:nvPr>
            <p:ph type="title"/>
          </p:nvPr>
        </p:nvSpPr>
        <p:spPr>
          <a:xfrm>
            <a:off x="4923975" y="214300"/>
            <a:ext cx="28641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00"/>
                </a:solidFill>
              </a:rPr>
              <a:t>Best MSSIM: 0.9231</a:t>
            </a:r>
            <a:endParaRPr sz="2000">
              <a:solidFill>
                <a:srgbClr val="000000"/>
              </a:solidFill>
            </a:endParaRPr>
          </a:p>
          <a:p>
            <a:pPr indent="0" lvl="0" marL="0" rtl="0" algn="l">
              <a:spcBef>
                <a:spcPts val="0"/>
              </a:spcBef>
              <a:spcAft>
                <a:spcPts val="0"/>
              </a:spcAft>
              <a:buNone/>
            </a:pPr>
            <a:r>
              <a:rPr lang="en" sz="1400">
                <a:latin typeface="DM Sans"/>
                <a:ea typeface="DM Sans"/>
                <a:cs typeface="DM Sans"/>
                <a:sym typeface="DM Sans"/>
              </a:rPr>
              <a:t>ω</a:t>
            </a:r>
            <a:r>
              <a:rPr baseline="-25000" lang="en" sz="1400">
                <a:latin typeface="DM Sans"/>
                <a:ea typeface="DM Sans"/>
                <a:cs typeface="DM Sans"/>
                <a:sym typeface="DM Sans"/>
              </a:rPr>
              <a:t>0 </a:t>
            </a:r>
            <a:r>
              <a:rPr lang="en" sz="1400">
                <a:latin typeface="DM Sans"/>
                <a:ea typeface="DM Sans"/>
                <a:cs typeface="DM Sans"/>
                <a:sym typeface="DM Sans"/>
              </a:rPr>
              <a:t> </a:t>
            </a:r>
            <a:r>
              <a:rPr b="0" lang="en" sz="1500">
                <a:solidFill>
                  <a:srgbClr val="000000"/>
                </a:solidFill>
              </a:rPr>
              <a:t>= 10</a:t>
            </a:r>
            <a:endParaRPr b="0" sz="1500">
              <a:solidFill>
                <a:srgbClr val="000000"/>
              </a:solidFill>
            </a:endParaRPr>
          </a:p>
        </p:txBody>
      </p:sp>
      <p:pic>
        <p:nvPicPr>
          <p:cNvPr id="834" name="Google Shape;834;p65"/>
          <p:cNvPicPr preferRelativeResize="0"/>
          <p:nvPr/>
        </p:nvPicPr>
        <p:blipFill>
          <a:blip r:embed="rId3">
            <a:alphaModFix/>
          </a:blip>
          <a:stretch>
            <a:fillRect/>
          </a:stretch>
        </p:blipFill>
        <p:spPr>
          <a:xfrm>
            <a:off x="219450" y="1553825"/>
            <a:ext cx="2864100" cy="2394396"/>
          </a:xfrm>
          <a:prstGeom prst="rect">
            <a:avLst/>
          </a:prstGeom>
          <a:noFill/>
          <a:ln>
            <a:noFill/>
          </a:ln>
        </p:spPr>
      </p:pic>
      <p:sp>
        <p:nvSpPr>
          <p:cNvPr id="835" name="Google Shape;835;p65"/>
          <p:cNvSpPr txBox="1"/>
          <p:nvPr/>
        </p:nvSpPr>
        <p:spPr>
          <a:xfrm>
            <a:off x="615450"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Ground Truth Image</a:t>
            </a:r>
            <a:endParaRPr>
              <a:solidFill>
                <a:schemeClr val="dk1"/>
              </a:solidFill>
              <a:latin typeface="DM Sans"/>
              <a:ea typeface="DM Sans"/>
              <a:cs typeface="DM Sans"/>
              <a:sym typeface="DM Sans"/>
            </a:endParaRPr>
          </a:p>
        </p:txBody>
      </p:sp>
      <p:sp>
        <p:nvSpPr>
          <p:cNvPr id="836" name="Google Shape;836;p65"/>
          <p:cNvSpPr txBox="1"/>
          <p:nvPr/>
        </p:nvSpPr>
        <p:spPr>
          <a:xfrm>
            <a:off x="35595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Sinogram</a:t>
            </a:r>
            <a:endParaRPr>
              <a:solidFill>
                <a:schemeClr val="dk1"/>
              </a:solidFill>
              <a:latin typeface="DM Sans"/>
              <a:ea typeface="DM Sans"/>
              <a:cs typeface="DM Sans"/>
              <a:sym typeface="DM Sans"/>
            </a:endParaRPr>
          </a:p>
        </p:txBody>
      </p:sp>
      <p:sp>
        <p:nvSpPr>
          <p:cNvPr id="837" name="Google Shape;837;p65"/>
          <p:cNvSpPr txBox="1"/>
          <p:nvPr/>
        </p:nvSpPr>
        <p:spPr>
          <a:xfrm>
            <a:off x="6296138" y="3948225"/>
            <a:ext cx="2072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Reconstructed Image</a:t>
            </a:r>
            <a:endParaRPr>
              <a:solidFill>
                <a:schemeClr val="dk1"/>
              </a:solidFill>
              <a:latin typeface="DM Sans"/>
              <a:ea typeface="DM Sans"/>
              <a:cs typeface="DM Sans"/>
              <a:sym typeface="DM Sans"/>
            </a:endParaRPr>
          </a:p>
        </p:txBody>
      </p:sp>
      <p:pic>
        <p:nvPicPr>
          <p:cNvPr id="838" name="Google Shape;838;p65"/>
          <p:cNvPicPr preferRelativeResize="0"/>
          <p:nvPr/>
        </p:nvPicPr>
        <p:blipFill>
          <a:blip r:embed="rId4">
            <a:alphaModFix/>
          </a:blip>
          <a:stretch>
            <a:fillRect/>
          </a:stretch>
        </p:blipFill>
        <p:spPr>
          <a:xfrm>
            <a:off x="3139950" y="1551072"/>
            <a:ext cx="2864100" cy="2399927"/>
          </a:xfrm>
          <a:prstGeom prst="rect">
            <a:avLst/>
          </a:prstGeom>
          <a:noFill/>
          <a:ln>
            <a:noFill/>
          </a:ln>
        </p:spPr>
      </p:pic>
      <p:pic>
        <p:nvPicPr>
          <p:cNvPr id="839" name="Google Shape;839;p65"/>
          <p:cNvPicPr preferRelativeResize="0"/>
          <p:nvPr/>
        </p:nvPicPr>
        <p:blipFill>
          <a:blip r:embed="rId5">
            <a:alphaModFix/>
          </a:blip>
          <a:stretch>
            <a:fillRect/>
          </a:stretch>
        </p:blipFill>
        <p:spPr>
          <a:xfrm>
            <a:off x="8599675" y="1579943"/>
            <a:ext cx="343400" cy="2342157"/>
          </a:xfrm>
          <a:prstGeom prst="rect">
            <a:avLst/>
          </a:prstGeom>
          <a:noFill/>
          <a:ln>
            <a:noFill/>
          </a:ln>
        </p:spPr>
      </p:pic>
      <p:pic>
        <p:nvPicPr>
          <p:cNvPr id="840" name="Google Shape;840;p65"/>
          <p:cNvPicPr preferRelativeResize="0"/>
          <p:nvPr/>
        </p:nvPicPr>
        <p:blipFill rotWithShape="1">
          <a:blip r:embed="rId6">
            <a:alphaModFix/>
          </a:blip>
          <a:srcRect b="0" l="0" r="0" t="7132"/>
          <a:stretch/>
        </p:blipFill>
        <p:spPr>
          <a:xfrm>
            <a:off x="6253263" y="1620938"/>
            <a:ext cx="2303525" cy="22601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4" name="Shape 844"/>
        <p:cNvGrpSpPr/>
        <p:nvPr/>
      </p:nvGrpSpPr>
      <p:grpSpPr>
        <a:xfrm>
          <a:off x="0" y="0"/>
          <a:ext cx="0" cy="0"/>
          <a:chOff x="0" y="0"/>
          <a:chExt cx="0" cy="0"/>
        </a:xfrm>
      </p:grpSpPr>
      <p:sp>
        <p:nvSpPr>
          <p:cNvPr id="845" name="Google Shape;845;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Applications in PET</a:t>
            </a:r>
            <a:endParaRPr/>
          </a:p>
        </p:txBody>
      </p:sp>
      <p:graphicFrame>
        <p:nvGraphicFramePr>
          <p:cNvPr id="846" name="Google Shape;846;p66"/>
          <p:cNvGraphicFramePr/>
          <p:nvPr/>
        </p:nvGraphicFramePr>
        <p:xfrm>
          <a:off x="494925" y="1544213"/>
          <a:ext cx="3000000" cy="3000000"/>
        </p:xfrm>
        <a:graphic>
          <a:graphicData uri="http://schemas.openxmlformats.org/drawingml/2006/table">
            <a:tbl>
              <a:tblPr>
                <a:noFill/>
                <a:tableStyleId>{38581DB5-5D2A-4BA7-BEEF-1E67913E6B60}</a:tableStyleId>
              </a:tblPr>
              <a:tblGrid>
                <a:gridCol w="3968100"/>
              </a:tblGrid>
              <a:tr h="769100">
                <a:tc>
                  <a:txBody>
                    <a:bodyPr/>
                    <a:lstStyle/>
                    <a:p>
                      <a:pPr indent="0" lvl="0" marL="0" rtl="0" algn="ctr">
                        <a:lnSpc>
                          <a:spcPct val="115000"/>
                        </a:lnSpc>
                        <a:spcBef>
                          <a:spcPts val="0"/>
                        </a:spcBef>
                        <a:spcAft>
                          <a:spcPts val="0"/>
                        </a:spcAft>
                        <a:buNone/>
                      </a:pPr>
                      <a:r>
                        <a:rPr b="1" lang="en" sz="1800">
                          <a:solidFill>
                            <a:schemeClr val="dk1"/>
                          </a:solidFill>
                          <a:latin typeface="Outfit"/>
                          <a:ea typeface="Outfit"/>
                          <a:cs typeface="Outfit"/>
                          <a:sym typeface="Outfit"/>
                        </a:rPr>
                        <a:t>Reconstruction</a:t>
                      </a:r>
                      <a:endParaRPr sz="18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65125">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Input:</a:t>
                      </a:r>
                      <a:r>
                        <a:rPr lang="en">
                          <a:solidFill>
                            <a:schemeClr val="dk1"/>
                          </a:solidFill>
                          <a:latin typeface="DM Sans"/>
                          <a:ea typeface="DM Sans"/>
                          <a:cs typeface="DM Sans"/>
                          <a:sym typeface="DM Sans"/>
                        </a:rPr>
                        <a:t> Sinogram</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Output:</a:t>
                      </a:r>
                      <a:r>
                        <a:rPr lang="en">
                          <a:solidFill>
                            <a:schemeClr val="dk1"/>
                          </a:solidFill>
                          <a:latin typeface="DM Sans"/>
                          <a:ea typeface="DM Sans"/>
                          <a:cs typeface="DM Sans"/>
                          <a:sym typeface="DM Sans"/>
                        </a:rPr>
                        <a:t> Reconstructed PET Image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Traditional</a:t>
                      </a:r>
                      <a:r>
                        <a:rPr b="1" lang="en">
                          <a:solidFill>
                            <a:schemeClr val="dk1"/>
                          </a:solidFill>
                          <a:latin typeface="DM Sans"/>
                          <a:ea typeface="DM Sans"/>
                          <a:cs typeface="DM Sans"/>
                          <a:sym typeface="DM Sans"/>
                        </a:rPr>
                        <a:t> Model:</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400050" rtl="0" algn="l">
                        <a:spcBef>
                          <a:spcPts val="0"/>
                        </a:spcBef>
                        <a:spcAft>
                          <a:spcPts val="0"/>
                        </a:spcAft>
                        <a:buNone/>
                      </a:pPr>
                      <a:r>
                        <a:rPr lang="en">
                          <a:solidFill>
                            <a:schemeClr val="dk1"/>
                          </a:solidFill>
                          <a:latin typeface="DM Sans"/>
                          <a:ea typeface="DM Sans"/>
                          <a:cs typeface="DM Sans"/>
                          <a:sym typeface="DM Sans"/>
                        </a:rPr>
                        <a:t>Maximum-Likelihood      Expectation-Maximization (MLEM)</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Our Model:</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a:t>
                      </a:r>
                      <a:r>
                        <a:rPr lang="en" sz="1300">
                          <a:solidFill>
                            <a:schemeClr val="dk1"/>
                          </a:solidFill>
                          <a:latin typeface="DM Sans"/>
                          <a:ea typeface="DM Sans"/>
                          <a:cs typeface="DM Sans"/>
                          <a:sym typeface="DM Sans"/>
                        </a:rPr>
                        <a:t>SIREN Network + PET Forward Projection</a:t>
                      </a:r>
                      <a:endParaRPr sz="1300">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847" name="Google Shape;847;p66"/>
          <p:cNvGraphicFramePr/>
          <p:nvPr/>
        </p:nvGraphicFramePr>
        <p:xfrm>
          <a:off x="4620625" y="1544213"/>
          <a:ext cx="3000000" cy="3000000"/>
        </p:xfrm>
        <a:graphic>
          <a:graphicData uri="http://schemas.openxmlformats.org/drawingml/2006/table">
            <a:tbl>
              <a:tblPr>
                <a:noFill/>
                <a:tableStyleId>{38581DB5-5D2A-4BA7-BEEF-1E67913E6B60}</a:tableStyleId>
              </a:tblPr>
              <a:tblGrid>
                <a:gridCol w="4028450"/>
              </a:tblGrid>
              <a:tr h="769100">
                <a:tc>
                  <a:txBody>
                    <a:bodyPr/>
                    <a:lstStyle/>
                    <a:p>
                      <a:pPr indent="0" lvl="0" marL="0" rtl="0" algn="ctr">
                        <a:lnSpc>
                          <a:spcPct val="115000"/>
                        </a:lnSpc>
                        <a:spcBef>
                          <a:spcPts val="0"/>
                        </a:spcBef>
                        <a:spcAft>
                          <a:spcPts val="0"/>
                        </a:spcAft>
                        <a:buNone/>
                      </a:pPr>
                      <a:r>
                        <a:rPr b="1" lang="en" sz="1800">
                          <a:solidFill>
                            <a:schemeClr val="dk1"/>
                          </a:solidFill>
                          <a:latin typeface="Outfit"/>
                          <a:ea typeface="Outfit"/>
                          <a:cs typeface="Outfit"/>
                          <a:sym typeface="Outfit"/>
                        </a:rPr>
                        <a:t>Denoising</a:t>
                      </a:r>
                      <a:endParaRPr sz="18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103075">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Input:</a:t>
                      </a:r>
                      <a:r>
                        <a:rPr lang="en">
                          <a:solidFill>
                            <a:schemeClr val="dk1"/>
                          </a:solidFill>
                          <a:latin typeface="DM Sans"/>
                          <a:ea typeface="DM Sans"/>
                          <a:cs typeface="DM Sans"/>
                          <a:sym typeface="DM Sans"/>
                        </a:rPr>
                        <a:t> Noised PET Image</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Output:</a:t>
                      </a:r>
                      <a:r>
                        <a:rPr lang="en">
                          <a:solidFill>
                            <a:schemeClr val="dk1"/>
                          </a:solidFill>
                          <a:latin typeface="DM Sans"/>
                          <a:ea typeface="DM Sans"/>
                          <a:cs typeface="DM Sans"/>
                          <a:sym typeface="DM Sans"/>
                        </a:rPr>
                        <a:t> Denoised PET Image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Traditional Methods:</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Filters and Deep Learning</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Our Method:</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SIREN Network</a:t>
                      </a:r>
                      <a:endParaRPr>
                        <a:solidFill>
                          <a:schemeClr val="dk1"/>
                        </a:solidFill>
                        <a:latin typeface="DM Sans"/>
                        <a:ea typeface="DM Sans"/>
                        <a:cs typeface="DM Sans"/>
                        <a:sym typeface="DM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848" name="Google Shape;848;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cxnSp>
        <p:nvCxnSpPr>
          <p:cNvPr id="853" name="Google Shape;853;p67"/>
          <p:cNvCxnSpPr/>
          <p:nvPr/>
        </p:nvCxnSpPr>
        <p:spPr>
          <a:xfrm rot="10800000">
            <a:off x="846338" y="1135250"/>
            <a:ext cx="0" cy="1321800"/>
          </a:xfrm>
          <a:prstGeom prst="straightConnector1">
            <a:avLst/>
          </a:prstGeom>
          <a:noFill/>
          <a:ln cap="flat" cmpd="sng" w="9525">
            <a:solidFill>
              <a:srgbClr val="1A1A1A"/>
            </a:solidFill>
            <a:prstDash val="solid"/>
            <a:round/>
            <a:headEnd len="med" w="med" type="none"/>
            <a:tailEnd len="med" w="med" type="stealth"/>
          </a:ln>
        </p:spPr>
      </p:cxnSp>
      <p:cxnSp>
        <p:nvCxnSpPr>
          <p:cNvPr id="854" name="Google Shape;854;p67"/>
          <p:cNvCxnSpPr/>
          <p:nvPr/>
        </p:nvCxnSpPr>
        <p:spPr>
          <a:xfrm>
            <a:off x="846338" y="2457050"/>
            <a:ext cx="1436700" cy="0"/>
          </a:xfrm>
          <a:prstGeom prst="straightConnector1">
            <a:avLst/>
          </a:prstGeom>
          <a:noFill/>
          <a:ln cap="flat" cmpd="sng" w="9525">
            <a:solidFill>
              <a:srgbClr val="1A1A1A"/>
            </a:solidFill>
            <a:prstDash val="solid"/>
            <a:round/>
            <a:headEnd len="med" w="med" type="none"/>
            <a:tailEnd len="med" w="med" type="stealth"/>
          </a:ln>
        </p:spPr>
      </p:cxnSp>
      <p:sp>
        <p:nvSpPr>
          <p:cNvPr id="855" name="Google Shape;855;p67"/>
          <p:cNvSpPr txBox="1"/>
          <p:nvPr/>
        </p:nvSpPr>
        <p:spPr>
          <a:xfrm>
            <a:off x="2244713" y="2386250"/>
            <a:ext cx="42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95959"/>
                </a:solidFill>
                <a:latin typeface="Lato"/>
                <a:ea typeface="Lato"/>
                <a:cs typeface="Lato"/>
                <a:sym typeface="Lato"/>
              </a:rPr>
              <a:t>X</a:t>
            </a:r>
            <a:endParaRPr b="1" sz="800">
              <a:solidFill>
                <a:srgbClr val="595959"/>
              </a:solidFill>
              <a:latin typeface="Lato"/>
              <a:ea typeface="Lato"/>
              <a:cs typeface="Lato"/>
              <a:sym typeface="Lato"/>
            </a:endParaRPr>
          </a:p>
        </p:txBody>
      </p:sp>
      <p:sp>
        <p:nvSpPr>
          <p:cNvPr id="856" name="Google Shape;856;p67"/>
          <p:cNvSpPr txBox="1"/>
          <p:nvPr/>
        </p:nvSpPr>
        <p:spPr>
          <a:xfrm>
            <a:off x="596413" y="977400"/>
            <a:ext cx="42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95959"/>
                </a:solidFill>
                <a:latin typeface="Lato"/>
                <a:ea typeface="Lato"/>
                <a:cs typeface="Lato"/>
                <a:sym typeface="Lato"/>
              </a:rPr>
              <a:t>Y</a:t>
            </a:r>
            <a:endParaRPr b="1" sz="800">
              <a:solidFill>
                <a:srgbClr val="595959"/>
              </a:solidFill>
              <a:latin typeface="Lato"/>
              <a:ea typeface="Lato"/>
              <a:cs typeface="Lato"/>
              <a:sym typeface="Lato"/>
            </a:endParaRPr>
          </a:p>
        </p:txBody>
      </p:sp>
      <p:sp>
        <p:nvSpPr>
          <p:cNvPr id="857" name="Google Shape;857;p67"/>
          <p:cNvSpPr txBox="1"/>
          <p:nvPr/>
        </p:nvSpPr>
        <p:spPr>
          <a:xfrm>
            <a:off x="467150" y="2458488"/>
            <a:ext cx="21951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Model input</a:t>
            </a:r>
            <a:endParaRPr sz="1300">
              <a:solidFill>
                <a:srgbClr val="595959"/>
              </a:solidFill>
              <a:latin typeface="Lato"/>
              <a:ea typeface="Lato"/>
              <a:cs typeface="Lato"/>
              <a:sym typeface="Lato"/>
            </a:endParaRPr>
          </a:p>
          <a:p>
            <a:pPr indent="0" lvl="0" marL="0" rtl="0" algn="ctr">
              <a:spcBef>
                <a:spcPts val="0"/>
              </a:spcBef>
              <a:spcAft>
                <a:spcPts val="0"/>
              </a:spcAft>
              <a:buNone/>
            </a:pPr>
            <a:r>
              <a:rPr lang="en" sz="1300">
                <a:solidFill>
                  <a:srgbClr val="595959"/>
                </a:solidFill>
                <a:latin typeface="Lato"/>
                <a:ea typeface="Lato"/>
                <a:cs typeface="Lato"/>
                <a:sym typeface="Lato"/>
              </a:rPr>
              <a:t>(PET Image Coordinates)</a:t>
            </a:r>
            <a:endParaRPr sz="1300">
              <a:solidFill>
                <a:srgbClr val="595959"/>
              </a:solidFill>
              <a:latin typeface="Lato"/>
              <a:ea typeface="Lato"/>
              <a:cs typeface="Lato"/>
              <a:sym typeface="Lato"/>
            </a:endParaRPr>
          </a:p>
        </p:txBody>
      </p:sp>
      <p:sp>
        <p:nvSpPr>
          <p:cNvPr id="858" name="Google Shape;858;p67"/>
          <p:cNvSpPr txBox="1"/>
          <p:nvPr/>
        </p:nvSpPr>
        <p:spPr>
          <a:xfrm>
            <a:off x="5308100" y="2293963"/>
            <a:ext cx="22437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Model output</a:t>
            </a:r>
            <a:endParaRPr sz="1300">
              <a:solidFill>
                <a:srgbClr val="595959"/>
              </a:solidFill>
              <a:latin typeface="Lato"/>
              <a:ea typeface="Lato"/>
              <a:cs typeface="Lato"/>
              <a:sym typeface="Lato"/>
            </a:endParaRPr>
          </a:p>
          <a:p>
            <a:pPr indent="0" lvl="0" marL="0" rtl="0" algn="ctr">
              <a:spcBef>
                <a:spcPts val="0"/>
              </a:spcBef>
              <a:spcAft>
                <a:spcPts val="0"/>
              </a:spcAft>
              <a:buNone/>
            </a:pPr>
            <a:r>
              <a:rPr lang="en" sz="1300">
                <a:solidFill>
                  <a:srgbClr val="595959"/>
                </a:solidFill>
                <a:latin typeface="Lato"/>
                <a:ea typeface="Lato"/>
                <a:cs typeface="Lato"/>
                <a:sym typeface="Lato"/>
              </a:rPr>
              <a:t>(Reconstructed PET Image)</a:t>
            </a:r>
            <a:endParaRPr sz="1300">
              <a:solidFill>
                <a:srgbClr val="595959"/>
              </a:solidFill>
              <a:latin typeface="Lato"/>
              <a:ea typeface="Lato"/>
              <a:cs typeface="Lato"/>
              <a:sym typeface="Lato"/>
            </a:endParaRPr>
          </a:p>
        </p:txBody>
      </p:sp>
      <p:cxnSp>
        <p:nvCxnSpPr>
          <p:cNvPr id="859" name="Google Shape;859;p67"/>
          <p:cNvCxnSpPr/>
          <p:nvPr/>
        </p:nvCxnSpPr>
        <p:spPr>
          <a:xfrm>
            <a:off x="2446313" y="1825850"/>
            <a:ext cx="421500" cy="0"/>
          </a:xfrm>
          <a:prstGeom prst="straightConnector1">
            <a:avLst/>
          </a:prstGeom>
          <a:noFill/>
          <a:ln cap="flat" cmpd="sng" w="19050">
            <a:solidFill>
              <a:srgbClr val="EB5600"/>
            </a:solidFill>
            <a:prstDash val="solid"/>
            <a:round/>
            <a:headEnd len="med" w="med" type="none"/>
            <a:tailEnd len="med" w="med" type="triangle"/>
          </a:ln>
        </p:spPr>
      </p:cxnSp>
      <p:cxnSp>
        <p:nvCxnSpPr>
          <p:cNvPr id="860" name="Google Shape;860;p67"/>
          <p:cNvCxnSpPr/>
          <p:nvPr/>
        </p:nvCxnSpPr>
        <p:spPr>
          <a:xfrm>
            <a:off x="5137788" y="1816250"/>
            <a:ext cx="440700" cy="0"/>
          </a:xfrm>
          <a:prstGeom prst="straightConnector1">
            <a:avLst/>
          </a:prstGeom>
          <a:noFill/>
          <a:ln cap="flat" cmpd="sng" w="19050">
            <a:solidFill>
              <a:srgbClr val="EB5600"/>
            </a:solidFill>
            <a:prstDash val="solid"/>
            <a:round/>
            <a:headEnd len="med" w="med" type="none"/>
            <a:tailEnd len="med" w="med" type="triangle"/>
          </a:ln>
        </p:spPr>
      </p:cxnSp>
      <p:sp>
        <p:nvSpPr>
          <p:cNvPr id="861" name="Google Shape;861;p67"/>
          <p:cNvSpPr txBox="1"/>
          <p:nvPr/>
        </p:nvSpPr>
        <p:spPr>
          <a:xfrm>
            <a:off x="1116500" y="3424375"/>
            <a:ext cx="3869700" cy="585000"/>
          </a:xfrm>
          <a:prstGeom prst="rect">
            <a:avLst/>
          </a:prstGeom>
          <a:solidFill>
            <a:srgbClr val="6AA4C8"/>
          </a:solidFill>
          <a:ln cap="flat" cmpd="sng" w="9525">
            <a:solidFill>
              <a:srgbClr val="59595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ato"/>
                <a:ea typeface="Lato"/>
                <a:cs typeface="Lato"/>
                <a:sym typeface="Lato"/>
              </a:rPr>
              <a:t>Loss = </a:t>
            </a:r>
            <a:endParaRPr sz="1300">
              <a:solidFill>
                <a:srgbClr val="FFFFFF"/>
              </a:solidFill>
              <a:latin typeface="Lato"/>
              <a:ea typeface="Lato"/>
              <a:cs typeface="Lato"/>
              <a:sym typeface="Lato"/>
            </a:endParaRPr>
          </a:p>
          <a:p>
            <a:pPr indent="0" lvl="0" marL="0" rtl="0" algn="ctr">
              <a:spcBef>
                <a:spcPts val="0"/>
              </a:spcBef>
              <a:spcAft>
                <a:spcPts val="0"/>
              </a:spcAft>
              <a:buNone/>
            </a:pPr>
            <a:r>
              <a:rPr lang="en" sz="1300">
                <a:solidFill>
                  <a:srgbClr val="FFFFFF"/>
                </a:solidFill>
                <a:latin typeface="Lato"/>
                <a:ea typeface="Lato"/>
                <a:cs typeface="Lato"/>
                <a:sym typeface="Lato"/>
              </a:rPr>
              <a:t>MSE(Generated Sinogram , Original Sinogram)</a:t>
            </a:r>
            <a:endParaRPr sz="1300">
              <a:solidFill>
                <a:srgbClr val="FFFFFF"/>
              </a:solidFill>
              <a:latin typeface="Lato"/>
              <a:ea typeface="Lato"/>
              <a:cs typeface="Lato"/>
              <a:sym typeface="Lato"/>
            </a:endParaRPr>
          </a:p>
        </p:txBody>
      </p:sp>
      <p:pic>
        <p:nvPicPr>
          <p:cNvPr id="862" name="Google Shape;862;p67"/>
          <p:cNvPicPr preferRelativeResize="0"/>
          <p:nvPr/>
        </p:nvPicPr>
        <p:blipFill>
          <a:blip r:embed="rId3">
            <a:alphaModFix/>
          </a:blip>
          <a:stretch>
            <a:fillRect/>
          </a:stretch>
        </p:blipFill>
        <p:spPr>
          <a:xfrm>
            <a:off x="5783461" y="2963089"/>
            <a:ext cx="1293000" cy="1459862"/>
          </a:xfrm>
          <a:prstGeom prst="rect">
            <a:avLst/>
          </a:prstGeom>
          <a:noFill/>
          <a:ln>
            <a:noFill/>
          </a:ln>
        </p:spPr>
      </p:pic>
      <p:sp>
        <p:nvSpPr>
          <p:cNvPr id="863" name="Google Shape;863;p67"/>
          <p:cNvSpPr txBox="1"/>
          <p:nvPr/>
        </p:nvSpPr>
        <p:spPr>
          <a:xfrm>
            <a:off x="5497100" y="4359750"/>
            <a:ext cx="18657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Generated Sinogram</a:t>
            </a:r>
            <a:endParaRPr sz="1300">
              <a:solidFill>
                <a:srgbClr val="595959"/>
              </a:solidFill>
              <a:latin typeface="Lato"/>
              <a:ea typeface="Lato"/>
              <a:cs typeface="Lato"/>
              <a:sym typeface="Lato"/>
            </a:endParaRPr>
          </a:p>
        </p:txBody>
      </p:sp>
      <p:cxnSp>
        <p:nvCxnSpPr>
          <p:cNvPr id="864" name="Google Shape;864;p67"/>
          <p:cNvCxnSpPr/>
          <p:nvPr/>
        </p:nvCxnSpPr>
        <p:spPr>
          <a:xfrm rot="-10797661">
            <a:off x="5164337" y="3616824"/>
            <a:ext cx="441000" cy="0"/>
          </a:xfrm>
          <a:prstGeom prst="straightConnector1">
            <a:avLst/>
          </a:prstGeom>
          <a:noFill/>
          <a:ln cap="flat" cmpd="sng" w="19050">
            <a:solidFill>
              <a:srgbClr val="EB5600"/>
            </a:solidFill>
            <a:prstDash val="solid"/>
            <a:round/>
            <a:headEnd len="med" w="med" type="none"/>
            <a:tailEnd len="med" w="med" type="triangle"/>
          </a:ln>
        </p:spPr>
      </p:cxnSp>
      <p:pic>
        <p:nvPicPr>
          <p:cNvPr id="865" name="Google Shape;865;p67"/>
          <p:cNvPicPr preferRelativeResize="0"/>
          <p:nvPr/>
        </p:nvPicPr>
        <p:blipFill>
          <a:blip r:embed="rId4">
            <a:alphaModFix/>
          </a:blip>
          <a:stretch>
            <a:fillRect/>
          </a:stretch>
        </p:blipFill>
        <p:spPr>
          <a:xfrm>
            <a:off x="3284451" y="1383600"/>
            <a:ext cx="1436700" cy="865292"/>
          </a:xfrm>
          <a:prstGeom prst="rect">
            <a:avLst/>
          </a:prstGeom>
          <a:noFill/>
          <a:ln>
            <a:noFill/>
          </a:ln>
        </p:spPr>
      </p:pic>
      <p:sp>
        <p:nvSpPr>
          <p:cNvPr id="866" name="Google Shape;866;p67"/>
          <p:cNvSpPr txBox="1"/>
          <p:nvPr/>
        </p:nvSpPr>
        <p:spPr>
          <a:xfrm>
            <a:off x="3350813" y="2190750"/>
            <a:ext cx="12930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SIREN</a:t>
            </a:r>
            <a:endParaRPr sz="1300">
              <a:solidFill>
                <a:srgbClr val="595959"/>
              </a:solidFill>
              <a:latin typeface="Lato"/>
              <a:ea typeface="Lato"/>
              <a:cs typeface="Lato"/>
              <a:sym typeface="Lato"/>
            </a:endParaRPr>
          </a:p>
        </p:txBody>
      </p:sp>
      <p:sp>
        <p:nvSpPr>
          <p:cNvPr id="867" name="Google Shape;867;p67"/>
          <p:cNvSpPr txBox="1"/>
          <p:nvPr/>
        </p:nvSpPr>
        <p:spPr>
          <a:xfrm>
            <a:off x="7619450" y="2458500"/>
            <a:ext cx="1293000" cy="602400"/>
          </a:xfrm>
          <a:prstGeom prst="rect">
            <a:avLst/>
          </a:prstGeom>
          <a:solidFill>
            <a:srgbClr val="6AA4C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PET Forward Projection</a:t>
            </a:r>
            <a:endParaRPr sz="1300">
              <a:solidFill>
                <a:schemeClr val="lt1"/>
              </a:solidFill>
              <a:latin typeface="Lato"/>
              <a:ea typeface="Lato"/>
              <a:cs typeface="Lato"/>
              <a:sym typeface="Lato"/>
            </a:endParaRPr>
          </a:p>
        </p:txBody>
      </p:sp>
      <p:sp>
        <p:nvSpPr>
          <p:cNvPr id="868" name="Google Shape;868;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869" name="Google Shape;869;p67"/>
          <p:cNvCxnSpPr/>
          <p:nvPr/>
        </p:nvCxnSpPr>
        <p:spPr>
          <a:xfrm rot="-10797661">
            <a:off x="5164337" y="3778799"/>
            <a:ext cx="441000" cy="0"/>
          </a:xfrm>
          <a:prstGeom prst="straightConnector1">
            <a:avLst/>
          </a:prstGeom>
          <a:noFill/>
          <a:ln cap="flat" cmpd="sng" w="19050">
            <a:solidFill>
              <a:srgbClr val="0000FF"/>
            </a:solidFill>
            <a:prstDash val="dash"/>
            <a:round/>
            <a:headEnd len="med" w="med" type="stealth"/>
            <a:tailEnd len="med" w="med" type="none"/>
          </a:ln>
        </p:spPr>
      </p:cxnSp>
      <p:cxnSp>
        <p:nvCxnSpPr>
          <p:cNvPr id="870" name="Google Shape;870;p67"/>
          <p:cNvCxnSpPr/>
          <p:nvPr/>
        </p:nvCxnSpPr>
        <p:spPr>
          <a:xfrm>
            <a:off x="7357975" y="1816250"/>
            <a:ext cx="919500" cy="498000"/>
          </a:xfrm>
          <a:prstGeom prst="bentConnector3">
            <a:avLst>
              <a:gd fmla="val 100003" name="adj1"/>
            </a:avLst>
          </a:prstGeom>
          <a:noFill/>
          <a:ln cap="flat" cmpd="sng" w="19050">
            <a:solidFill>
              <a:srgbClr val="EB5600"/>
            </a:solidFill>
            <a:prstDash val="solid"/>
            <a:round/>
            <a:headEnd len="med" w="med" type="none"/>
            <a:tailEnd len="med" w="med" type="stealth"/>
          </a:ln>
        </p:spPr>
      </p:cxnSp>
      <p:cxnSp>
        <p:nvCxnSpPr>
          <p:cNvPr id="871" name="Google Shape;871;p67"/>
          <p:cNvCxnSpPr/>
          <p:nvPr/>
        </p:nvCxnSpPr>
        <p:spPr>
          <a:xfrm flipH="1">
            <a:off x="7377275" y="3178600"/>
            <a:ext cx="861900" cy="486300"/>
          </a:xfrm>
          <a:prstGeom prst="bentConnector3">
            <a:avLst>
              <a:gd fmla="val 0" name="adj1"/>
            </a:avLst>
          </a:prstGeom>
          <a:noFill/>
          <a:ln cap="flat" cmpd="sng" w="19050">
            <a:solidFill>
              <a:srgbClr val="EB5600"/>
            </a:solidFill>
            <a:prstDash val="solid"/>
            <a:round/>
            <a:headEnd len="med" w="med" type="none"/>
            <a:tailEnd len="med" w="med" type="stealth"/>
          </a:ln>
        </p:spPr>
      </p:cxnSp>
      <p:cxnSp>
        <p:nvCxnSpPr>
          <p:cNvPr id="872" name="Google Shape;872;p67"/>
          <p:cNvCxnSpPr/>
          <p:nvPr/>
        </p:nvCxnSpPr>
        <p:spPr>
          <a:xfrm flipH="1">
            <a:off x="7434450" y="3185925"/>
            <a:ext cx="996300" cy="718500"/>
          </a:xfrm>
          <a:prstGeom prst="bentConnector3">
            <a:avLst>
              <a:gd fmla="val -961" name="adj1"/>
            </a:avLst>
          </a:prstGeom>
          <a:noFill/>
          <a:ln cap="flat" cmpd="sng" w="19050">
            <a:solidFill>
              <a:srgbClr val="0000FF"/>
            </a:solidFill>
            <a:prstDash val="dash"/>
            <a:round/>
            <a:headEnd len="med" w="med" type="stealth"/>
            <a:tailEnd len="med" w="med" type="none"/>
          </a:ln>
        </p:spPr>
      </p:cxnSp>
      <p:cxnSp>
        <p:nvCxnSpPr>
          <p:cNvPr id="873" name="Google Shape;873;p67"/>
          <p:cNvCxnSpPr/>
          <p:nvPr/>
        </p:nvCxnSpPr>
        <p:spPr>
          <a:xfrm>
            <a:off x="7357975" y="1567200"/>
            <a:ext cx="1111200" cy="756600"/>
          </a:xfrm>
          <a:prstGeom prst="bentConnector3">
            <a:avLst>
              <a:gd fmla="val 99989" name="adj1"/>
            </a:avLst>
          </a:prstGeom>
          <a:noFill/>
          <a:ln cap="flat" cmpd="sng" w="19050">
            <a:solidFill>
              <a:srgbClr val="0000FF"/>
            </a:solidFill>
            <a:prstDash val="dash"/>
            <a:round/>
            <a:headEnd len="med" w="med" type="stealth"/>
            <a:tailEnd len="med" w="med" type="none"/>
          </a:ln>
        </p:spPr>
      </p:cxnSp>
      <p:cxnSp>
        <p:nvCxnSpPr>
          <p:cNvPr id="874" name="Google Shape;874;p67"/>
          <p:cNvCxnSpPr/>
          <p:nvPr/>
        </p:nvCxnSpPr>
        <p:spPr>
          <a:xfrm>
            <a:off x="5137788" y="1642975"/>
            <a:ext cx="440700" cy="0"/>
          </a:xfrm>
          <a:prstGeom prst="straightConnector1">
            <a:avLst/>
          </a:prstGeom>
          <a:noFill/>
          <a:ln cap="flat" cmpd="sng" w="19050">
            <a:solidFill>
              <a:srgbClr val="0000FF"/>
            </a:solidFill>
            <a:prstDash val="dash"/>
            <a:round/>
            <a:headEnd len="med" w="med" type="stealth"/>
            <a:tailEnd len="med" w="med" type="none"/>
          </a:ln>
        </p:spPr>
      </p:cxnSp>
      <p:sp>
        <p:nvSpPr>
          <p:cNvPr id="875" name="Google Shape;875;p67"/>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CT and PET: </a:t>
            </a:r>
            <a:endParaRPr sz="2000"/>
          </a:p>
          <a:p>
            <a:pPr indent="0" lvl="0" marL="0" rtl="0" algn="l">
              <a:spcBef>
                <a:spcPts val="0"/>
              </a:spcBef>
              <a:spcAft>
                <a:spcPts val="0"/>
              </a:spcAft>
              <a:buNone/>
            </a:pPr>
            <a:r>
              <a:rPr lang="en" sz="3200"/>
              <a:t>Reconstruction</a:t>
            </a:r>
            <a:endParaRPr sz="3200"/>
          </a:p>
        </p:txBody>
      </p:sp>
      <p:pic>
        <p:nvPicPr>
          <p:cNvPr id="876" name="Google Shape;876;p67"/>
          <p:cNvPicPr preferRelativeResize="0"/>
          <p:nvPr/>
        </p:nvPicPr>
        <p:blipFill>
          <a:blip r:embed="rId5">
            <a:alphaModFix/>
          </a:blip>
          <a:stretch>
            <a:fillRect/>
          </a:stretch>
        </p:blipFill>
        <p:spPr>
          <a:xfrm>
            <a:off x="904025" y="1158196"/>
            <a:ext cx="1293000" cy="1219929"/>
          </a:xfrm>
          <a:prstGeom prst="rect">
            <a:avLst/>
          </a:prstGeom>
          <a:noFill/>
          <a:ln>
            <a:noFill/>
          </a:ln>
        </p:spPr>
      </p:pic>
      <p:pic>
        <p:nvPicPr>
          <p:cNvPr id="877" name="Google Shape;877;p67"/>
          <p:cNvPicPr preferRelativeResize="0"/>
          <p:nvPr/>
        </p:nvPicPr>
        <p:blipFill rotWithShape="1">
          <a:blip r:embed="rId6">
            <a:alphaModFix/>
          </a:blip>
          <a:srcRect b="32412" l="27487" r="35427" t="27198"/>
          <a:stretch/>
        </p:blipFill>
        <p:spPr>
          <a:xfrm>
            <a:off x="5874350" y="1279338"/>
            <a:ext cx="1111199" cy="1001751"/>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1" name="Shape 881"/>
        <p:cNvGrpSpPr/>
        <p:nvPr/>
      </p:nvGrpSpPr>
      <p:grpSpPr>
        <a:xfrm>
          <a:off x="0" y="0"/>
          <a:ext cx="0" cy="0"/>
          <a:chOff x="0" y="0"/>
          <a:chExt cx="0" cy="0"/>
        </a:xfrm>
      </p:grpSpPr>
      <p:sp>
        <p:nvSpPr>
          <p:cNvPr id="882" name="Google Shape;882;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3" name="Google Shape;883;p68"/>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PET: </a:t>
            </a:r>
            <a:endParaRPr sz="2000"/>
          </a:p>
          <a:p>
            <a:pPr indent="0" lvl="0" marL="0" rtl="0" algn="l">
              <a:spcBef>
                <a:spcPts val="0"/>
              </a:spcBef>
              <a:spcAft>
                <a:spcPts val="0"/>
              </a:spcAft>
              <a:buNone/>
            </a:pPr>
            <a:r>
              <a:rPr lang="en" sz="3200"/>
              <a:t>Reconstruction</a:t>
            </a:r>
            <a:endParaRPr sz="3200"/>
          </a:p>
        </p:txBody>
      </p:sp>
      <p:sp>
        <p:nvSpPr>
          <p:cNvPr id="884" name="Google Shape;884;p68"/>
          <p:cNvSpPr txBox="1"/>
          <p:nvPr/>
        </p:nvSpPr>
        <p:spPr>
          <a:xfrm>
            <a:off x="6121275" y="517050"/>
            <a:ext cx="1792200" cy="3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DM Sans"/>
                <a:ea typeface="DM Sans"/>
                <a:cs typeface="DM Sans"/>
                <a:sym typeface="DM Sans"/>
              </a:rPr>
              <a:t>Sample Data</a:t>
            </a:r>
            <a:endParaRPr sz="1800">
              <a:solidFill>
                <a:schemeClr val="dk1"/>
              </a:solidFill>
              <a:latin typeface="DM Sans"/>
              <a:ea typeface="DM Sans"/>
              <a:cs typeface="DM Sans"/>
              <a:sym typeface="DM Sans"/>
            </a:endParaRPr>
          </a:p>
        </p:txBody>
      </p:sp>
      <p:sp>
        <p:nvSpPr>
          <p:cNvPr id="885" name="Google Shape;885;p68"/>
          <p:cNvSpPr txBox="1"/>
          <p:nvPr/>
        </p:nvSpPr>
        <p:spPr>
          <a:xfrm>
            <a:off x="1566625" y="3764075"/>
            <a:ext cx="2906100" cy="39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PET</a:t>
            </a:r>
            <a:r>
              <a:rPr b="1" lang="en">
                <a:solidFill>
                  <a:schemeClr val="dk1"/>
                </a:solidFill>
                <a:latin typeface="DM Sans"/>
                <a:ea typeface="DM Sans"/>
                <a:cs typeface="DM Sans"/>
                <a:sym typeface="DM Sans"/>
              </a:rPr>
              <a:t> Phantom</a:t>
            </a:r>
            <a:endParaRPr>
              <a:solidFill>
                <a:schemeClr val="dk1"/>
              </a:solidFill>
              <a:latin typeface="DM Sans"/>
              <a:ea typeface="DM Sans"/>
              <a:cs typeface="DM Sans"/>
              <a:sym typeface="DM Sans"/>
            </a:endParaRPr>
          </a:p>
        </p:txBody>
      </p:sp>
      <p:sp>
        <p:nvSpPr>
          <p:cNvPr id="886" name="Google Shape;886;p68"/>
          <p:cNvSpPr txBox="1"/>
          <p:nvPr/>
        </p:nvSpPr>
        <p:spPr>
          <a:xfrm>
            <a:off x="4964950" y="3671225"/>
            <a:ext cx="2612400" cy="70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DM Sans"/>
                <a:ea typeface="DM Sans"/>
                <a:cs typeface="DM Sans"/>
                <a:sym typeface="DM Sans"/>
              </a:rPr>
              <a:t>Noisy Sinogram </a:t>
            </a:r>
            <a:endParaRPr>
              <a:solidFill>
                <a:schemeClr val="dk1"/>
              </a:solidFill>
              <a:latin typeface="DM Sans"/>
              <a:ea typeface="DM Sans"/>
              <a:cs typeface="DM Sans"/>
              <a:sym typeface="DM Sans"/>
            </a:endParaRPr>
          </a:p>
        </p:txBody>
      </p:sp>
      <p:cxnSp>
        <p:nvCxnSpPr>
          <p:cNvPr id="887" name="Google Shape;887;p68"/>
          <p:cNvCxnSpPr/>
          <p:nvPr/>
        </p:nvCxnSpPr>
        <p:spPr>
          <a:xfrm>
            <a:off x="4318211" y="2576688"/>
            <a:ext cx="507600" cy="0"/>
          </a:xfrm>
          <a:prstGeom prst="straightConnector1">
            <a:avLst/>
          </a:prstGeom>
          <a:noFill/>
          <a:ln cap="flat" cmpd="sng" w="19050">
            <a:solidFill>
              <a:srgbClr val="0000FF"/>
            </a:solidFill>
            <a:prstDash val="solid"/>
            <a:round/>
            <a:headEnd len="med" w="med" type="none"/>
            <a:tailEnd len="med" w="med" type="stealth"/>
          </a:ln>
        </p:spPr>
      </p:cxnSp>
      <p:pic>
        <p:nvPicPr>
          <p:cNvPr id="888" name="Google Shape;888;p68"/>
          <p:cNvPicPr preferRelativeResize="0"/>
          <p:nvPr/>
        </p:nvPicPr>
        <p:blipFill rotWithShape="1">
          <a:blip r:embed="rId3">
            <a:alphaModFix/>
          </a:blip>
          <a:srcRect b="32412" l="27487" r="35427" t="27198"/>
          <a:stretch/>
        </p:blipFill>
        <p:spPr>
          <a:xfrm>
            <a:off x="1936150" y="1599886"/>
            <a:ext cx="2167050" cy="1953624"/>
          </a:xfrm>
          <a:prstGeom prst="rect">
            <a:avLst/>
          </a:prstGeom>
          <a:noFill/>
          <a:ln cap="flat" cmpd="sng" w="9525">
            <a:solidFill>
              <a:srgbClr val="9E9E9E"/>
            </a:solidFill>
            <a:prstDash val="solid"/>
            <a:round/>
            <a:headEnd len="sm" w="sm" type="none"/>
            <a:tailEnd len="sm" w="sm" type="none"/>
          </a:ln>
        </p:spPr>
      </p:pic>
      <p:pic>
        <p:nvPicPr>
          <p:cNvPr id="889" name="Google Shape;889;p68"/>
          <p:cNvPicPr preferRelativeResize="0"/>
          <p:nvPr/>
        </p:nvPicPr>
        <p:blipFill>
          <a:blip r:embed="rId4">
            <a:alphaModFix/>
          </a:blip>
          <a:stretch>
            <a:fillRect/>
          </a:stretch>
        </p:blipFill>
        <p:spPr>
          <a:xfrm>
            <a:off x="4832000" y="1521763"/>
            <a:ext cx="2878323" cy="2099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3" name="Shape 893"/>
        <p:cNvGrpSpPr/>
        <p:nvPr/>
      </p:nvGrpSpPr>
      <p:grpSpPr>
        <a:xfrm>
          <a:off x="0" y="0"/>
          <a:ext cx="0" cy="0"/>
          <a:chOff x="0" y="0"/>
          <a:chExt cx="0" cy="0"/>
        </a:xfrm>
      </p:grpSpPr>
      <p:sp>
        <p:nvSpPr>
          <p:cNvPr id="894" name="Google Shape;894;p69"/>
          <p:cNvSpPr txBox="1"/>
          <p:nvPr>
            <p:ph type="title"/>
          </p:nvPr>
        </p:nvSpPr>
        <p:spPr>
          <a:xfrm>
            <a:off x="720000" y="167250"/>
            <a:ext cx="7704000" cy="10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Applications in PET: </a:t>
            </a:r>
            <a:endParaRPr sz="2000"/>
          </a:p>
          <a:p>
            <a:pPr indent="0" lvl="0" marL="0" rtl="0" algn="l">
              <a:spcBef>
                <a:spcPts val="0"/>
              </a:spcBef>
              <a:spcAft>
                <a:spcPts val="0"/>
              </a:spcAft>
              <a:buNone/>
            </a:pPr>
            <a:r>
              <a:rPr lang="en" sz="3200"/>
              <a:t>Denoising</a:t>
            </a:r>
            <a:endParaRPr sz="3200"/>
          </a:p>
        </p:txBody>
      </p:sp>
      <p:cxnSp>
        <p:nvCxnSpPr>
          <p:cNvPr id="895" name="Google Shape;895;p69"/>
          <p:cNvCxnSpPr/>
          <p:nvPr/>
        </p:nvCxnSpPr>
        <p:spPr>
          <a:xfrm rot="10800000">
            <a:off x="846338" y="1516250"/>
            <a:ext cx="0" cy="1321800"/>
          </a:xfrm>
          <a:prstGeom prst="straightConnector1">
            <a:avLst/>
          </a:prstGeom>
          <a:noFill/>
          <a:ln cap="flat" cmpd="sng" w="9525">
            <a:solidFill>
              <a:srgbClr val="1A1A1A"/>
            </a:solidFill>
            <a:prstDash val="solid"/>
            <a:round/>
            <a:headEnd len="med" w="med" type="none"/>
            <a:tailEnd len="med" w="med" type="stealth"/>
          </a:ln>
        </p:spPr>
      </p:cxnSp>
      <p:cxnSp>
        <p:nvCxnSpPr>
          <p:cNvPr id="896" name="Google Shape;896;p69"/>
          <p:cNvCxnSpPr/>
          <p:nvPr/>
        </p:nvCxnSpPr>
        <p:spPr>
          <a:xfrm>
            <a:off x="846338" y="2838050"/>
            <a:ext cx="1436700" cy="0"/>
          </a:xfrm>
          <a:prstGeom prst="straightConnector1">
            <a:avLst/>
          </a:prstGeom>
          <a:noFill/>
          <a:ln cap="flat" cmpd="sng" w="9525">
            <a:solidFill>
              <a:srgbClr val="1A1A1A"/>
            </a:solidFill>
            <a:prstDash val="solid"/>
            <a:round/>
            <a:headEnd len="med" w="med" type="none"/>
            <a:tailEnd len="med" w="med" type="stealth"/>
          </a:ln>
        </p:spPr>
      </p:cxnSp>
      <p:sp>
        <p:nvSpPr>
          <p:cNvPr id="897" name="Google Shape;897;p69"/>
          <p:cNvSpPr txBox="1"/>
          <p:nvPr/>
        </p:nvSpPr>
        <p:spPr>
          <a:xfrm>
            <a:off x="2244713" y="2767250"/>
            <a:ext cx="42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95959"/>
                </a:solidFill>
                <a:latin typeface="Lato"/>
                <a:ea typeface="Lato"/>
                <a:cs typeface="Lato"/>
                <a:sym typeface="Lato"/>
              </a:rPr>
              <a:t>X</a:t>
            </a:r>
            <a:endParaRPr b="1" sz="800">
              <a:solidFill>
                <a:srgbClr val="595959"/>
              </a:solidFill>
              <a:latin typeface="Lato"/>
              <a:ea typeface="Lato"/>
              <a:cs typeface="Lato"/>
              <a:sym typeface="Lato"/>
            </a:endParaRPr>
          </a:p>
        </p:txBody>
      </p:sp>
      <p:sp>
        <p:nvSpPr>
          <p:cNvPr id="898" name="Google Shape;898;p69"/>
          <p:cNvSpPr txBox="1"/>
          <p:nvPr/>
        </p:nvSpPr>
        <p:spPr>
          <a:xfrm>
            <a:off x="596413" y="1358400"/>
            <a:ext cx="42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95959"/>
                </a:solidFill>
                <a:latin typeface="Lato"/>
                <a:ea typeface="Lato"/>
                <a:cs typeface="Lato"/>
                <a:sym typeface="Lato"/>
              </a:rPr>
              <a:t>Y</a:t>
            </a:r>
            <a:endParaRPr b="1" sz="800">
              <a:solidFill>
                <a:srgbClr val="595959"/>
              </a:solidFill>
              <a:latin typeface="Lato"/>
              <a:ea typeface="Lato"/>
              <a:cs typeface="Lato"/>
              <a:sym typeface="Lato"/>
            </a:endParaRPr>
          </a:p>
        </p:txBody>
      </p:sp>
      <p:cxnSp>
        <p:nvCxnSpPr>
          <p:cNvPr id="899" name="Google Shape;899;p69"/>
          <p:cNvCxnSpPr/>
          <p:nvPr/>
        </p:nvCxnSpPr>
        <p:spPr>
          <a:xfrm>
            <a:off x="2446313" y="2206850"/>
            <a:ext cx="421500" cy="0"/>
          </a:xfrm>
          <a:prstGeom prst="straightConnector1">
            <a:avLst/>
          </a:prstGeom>
          <a:noFill/>
          <a:ln cap="flat" cmpd="sng" w="19050">
            <a:solidFill>
              <a:srgbClr val="EB5600"/>
            </a:solidFill>
            <a:prstDash val="solid"/>
            <a:round/>
            <a:headEnd len="med" w="med" type="none"/>
            <a:tailEnd len="med" w="med" type="triangle"/>
          </a:ln>
        </p:spPr>
      </p:cxnSp>
      <p:cxnSp>
        <p:nvCxnSpPr>
          <p:cNvPr id="900" name="Google Shape;900;p69"/>
          <p:cNvCxnSpPr/>
          <p:nvPr/>
        </p:nvCxnSpPr>
        <p:spPr>
          <a:xfrm>
            <a:off x="5137788" y="2197250"/>
            <a:ext cx="440700" cy="0"/>
          </a:xfrm>
          <a:prstGeom prst="straightConnector1">
            <a:avLst/>
          </a:prstGeom>
          <a:noFill/>
          <a:ln cap="flat" cmpd="sng" w="19050">
            <a:solidFill>
              <a:srgbClr val="EB5600"/>
            </a:solidFill>
            <a:prstDash val="solid"/>
            <a:round/>
            <a:headEnd len="med" w="med" type="none"/>
            <a:tailEnd len="med" w="med" type="triangle"/>
          </a:ln>
        </p:spPr>
      </p:cxnSp>
      <p:sp>
        <p:nvSpPr>
          <p:cNvPr id="901" name="Google Shape;901;p69"/>
          <p:cNvSpPr txBox="1"/>
          <p:nvPr/>
        </p:nvSpPr>
        <p:spPr>
          <a:xfrm>
            <a:off x="3284450" y="3776625"/>
            <a:ext cx="3869700" cy="384900"/>
          </a:xfrm>
          <a:prstGeom prst="rect">
            <a:avLst/>
          </a:prstGeom>
          <a:solidFill>
            <a:srgbClr val="6AA4C8"/>
          </a:solidFill>
          <a:ln cap="flat" cmpd="sng" w="9525">
            <a:solidFill>
              <a:srgbClr val="59595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Lato"/>
                <a:ea typeface="Lato"/>
                <a:cs typeface="Lato"/>
                <a:sym typeface="Lato"/>
              </a:rPr>
              <a:t>Loss = MSE( Denoised PET Image, Noised Image)</a:t>
            </a:r>
            <a:endParaRPr sz="1300">
              <a:solidFill>
                <a:srgbClr val="FFFFFF"/>
              </a:solidFill>
              <a:latin typeface="Lato"/>
              <a:ea typeface="Lato"/>
              <a:cs typeface="Lato"/>
              <a:sym typeface="Lato"/>
            </a:endParaRPr>
          </a:p>
        </p:txBody>
      </p:sp>
      <p:cxnSp>
        <p:nvCxnSpPr>
          <p:cNvPr id="902" name="Google Shape;902;p69"/>
          <p:cNvCxnSpPr/>
          <p:nvPr/>
        </p:nvCxnSpPr>
        <p:spPr>
          <a:xfrm>
            <a:off x="6409912" y="3199074"/>
            <a:ext cx="0" cy="444600"/>
          </a:xfrm>
          <a:prstGeom prst="straightConnector1">
            <a:avLst/>
          </a:prstGeom>
          <a:noFill/>
          <a:ln cap="flat" cmpd="sng" w="19050">
            <a:solidFill>
              <a:srgbClr val="EB5600"/>
            </a:solidFill>
            <a:prstDash val="solid"/>
            <a:round/>
            <a:headEnd len="med" w="med" type="none"/>
            <a:tailEnd len="med" w="med" type="triangle"/>
          </a:ln>
        </p:spPr>
      </p:cxnSp>
      <p:pic>
        <p:nvPicPr>
          <p:cNvPr id="903" name="Google Shape;903;p69"/>
          <p:cNvPicPr preferRelativeResize="0"/>
          <p:nvPr/>
        </p:nvPicPr>
        <p:blipFill>
          <a:blip r:embed="rId3">
            <a:alphaModFix/>
          </a:blip>
          <a:stretch>
            <a:fillRect/>
          </a:stretch>
        </p:blipFill>
        <p:spPr>
          <a:xfrm>
            <a:off x="3284451" y="1764600"/>
            <a:ext cx="1436700" cy="865292"/>
          </a:xfrm>
          <a:prstGeom prst="rect">
            <a:avLst/>
          </a:prstGeom>
          <a:noFill/>
          <a:ln>
            <a:noFill/>
          </a:ln>
        </p:spPr>
      </p:pic>
      <p:sp>
        <p:nvSpPr>
          <p:cNvPr id="904" name="Google Shape;904;p69"/>
          <p:cNvSpPr txBox="1"/>
          <p:nvPr/>
        </p:nvSpPr>
        <p:spPr>
          <a:xfrm>
            <a:off x="3350813" y="2571750"/>
            <a:ext cx="12930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SIREN</a:t>
            </a:r>
            <a:endParaRPr sz="1300">
              <a:solidFill>
                <a:srgbClr val="595959"/>
              </a:solidFill>
              <a:latin typeface="Lato"/>
              <a:ea typeface="Lato"/>
              <a:cs typeface="Lato"/>
              <a:sym typeface="Lato"/>
            </a:endParaRPr>
          </a:p>
        </p:txBody>
      </p:sp>
      <p:sp>
        <p:nvSpPr>
          <p:cNvPr id="905" name="Google Shape;905;p69"/>
          <p:cNvSpPr txBox="1"/>
          <p:nvPr/>
        </p:nvSpPr>
        <p:spPr>
          <a:xfrm>
            <a:off x="467150" y="2839488"/>
            <a:ext cx="21951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Model input</a:t>
            </a:r>
            <a:endParaRPr sz="1300">
              <a:solidFill>
                <a:srgbClr val="595959"/>
              </a:solidFill>
              <a:latin typeface="Lato"/>
              <a:ea typeface="Lato"/>
              <a:cs typeface="Lato"/>
              <a:sym typeface="Lato"/>
            </a:endParaRPr>
          </a:p>
          <a:p>
            <a:pPr indent="0" lvl="0" marL="0" rtl="0" algn="ctr">
              <a:spcBef>
                <a:spcPts val="0"/>
              </a:spcBef>
              <a:spcAft>
                <a:spcPts val="0"/>
              </a:spcAft>
              <a:buNone/>
            </a:pPr>
            <a:r>
              <a:rPr lang="en" sz="1300">
                <a:solidFill>
                  <a:srgbClr val="595959"/>
                </a:solidFill>
                <a:latin typeface="Lato"/>
                <a:ea typeface="Lato"/>
                <a:cs typeface="Lato"/>
                <a:sym typeface="Lato"/>
              </a:rPr>
              <a:t>(PET Image Coordinates)</a:t>
            </a:r>
            <a:endParaRPr sz="1300">
              <a:solidFill>
                <a:srgbClr val="595959"/>
              </a:solidFill>
              <a:latin typeface="Lato"/>
              <a:ea typeface="Lato"/>
              <a:cs typeface="Lato"/>
              <a:sym typeface="Lato"/>
            </a:endParaRPr>
          </a:p>
        </p:txBody>
      </p:sp>
      <p:sp>
        <p:nvSpPr>
          <p:cNvPr id="906" name="Google Shape;906;p69"/>
          <p:cNvSpPr txBox="1"/>
          <p:nvPr/>
        </p:nvSpPr>
        <p:spPr>
          <a:xfrm>
            <a:off x="5308100" y="2674963"/>
            <a:ext cx="22437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Model output</a:t>
            </a:r>
            <a:endParaRPr sz="1300">
              <a:solidFill>
                <a:srgbClr val="595959"/>
              </a:solidFill>
              <a:latin typeface="Lato"/>
              <a:ea typeface="Lato"/>
              <a:cs typeface="Lato"/>
              <a:sym typeface="Lato"/>
            </a:endParaRPr>
          </a:p>
          <a:p>
            <a:pPr indent="0" lvl="0" marL="0" rtl="0" algn="ctr">
              <a:spcBef>
                <a:spcPts val="0"/>
              </a:spcBef>
              <a:spcAft>
                <a:spcPts val="0"/>
              </a:spcAft>
              <a:buNone/>
            </a:pPr>
            <a:r>
              <a:rPr lang="en" sz="1300">
                <a:solidFill>
                  <a:srgbClr val="595959"/>
                </a:solidFill>
                <a:latin typeface="Lato"/>
                <a:ea typeface="Lato"/>
                <a:cs typeface="Lato"/>
                <a:sym typeface="Lato"/>
              </a:rPr>
              <a:t>(Denoised PET Image)</a:t>
            </a:r>
            <a:endParaRPr sz="1300">
              <a:solidFill>
                <a:srgbClr val="595959"/>
              </a:solidFill>
              <a:latin typeface="Lato"/>
              <a:ea typeface="Lato"/>
              <a:cs typeface="Lato"/>
              <a:sym typeface="Lato"/>
            </a:endParaRPr>
          </a:p>
        </p:txBody>
      </p:sp>
      <p:sp>
        <p:nvSpPr>
          <p:cNvPr id="907" name="Google Shape;907;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08" name="Google Shape;908;p69"/>
          <p:cNvCxnSpPr/>
          <p:nvPr/>
        </p:nvCxnSpPr>
        <p:spPr>
          <a:xfrm>
            <a:off x="6562312" y="3199074"/>
            <a:ext cx="0" cy="444600"/>
          </a:xfrm>
          <a:prstGeom prst="straightConnector1">
            <a:avLst/>
          </a:prstGeom>
          <a:noFill/>
          <a:ln cap="flat" cmpd="sng" w="19050">
            <a:solidFill>
              <a:srgbClr val="0000FF"/>
            </a:solidFill>
            <a:prstDash val="dash"/>
            <a:round/>
            <a:headEnd len="med" w="med" type="stealth"/>
            <a:tailEnd len="med" w="med" type="none"/>
          </a:ln>
        </p:spPr>
      </p:cxnSp>
      <p:cxnSp>
        <p:nvCxnSpPr>
          <p:cNvPr id="909" name="Google Shape;909;p69"/>
          <p:cNvCxnSpPr/>
          <p:nvPr/>
        </p:nvCxnSpPr>
        <p:spPr>
          <a:xfrm>
            <a:off x="5137788" y="2033550"/>
            <a:ext cx="440700" cy="0"/>
          </a:xfrm>
          <a:prstGeom prst="straightConnector1">
            <a:avLst/>
          </a:prstGeom>
          <a:noFill/>
          <a:ln cap="flat" cmpd="sng" w="19050">
            <a:solidFill>
              <a:srgbClr val="0000FF"/>
            </a:solidFill>
            <a:prstDash val="dash"/>
            <a:round/>
            <a:headEnd len="med" w="med" type="stealth"/>
            <a:tailEnd len="med" w="med" type="none"/>
          </a:ln>
        </p:spPr>
      </p:cxnSp>
      <p:pic>
        <p:nvPicPr>
          <p:cNvPr id="910" name="Google Shape;910;p69"/>
          <p:cNvPicPr preferRelativeResize="0"/>
          <p:nvPr/>
        </p:nvPicPr>
        <p:blipFill>
          <a:blip r:embed="rId4">
            <a:alphaModFix/>
          </a:blip>
          <a:stretch>
            <a:fillRect/>
          </a:stretch>
        </p:blipFill>
        <p:spPr>
          <a:xfrm>
            <a:off x="918200" y="1567183"/>
            <a:ext cx="1293000" cy="1219929"/>
          </a:xfrm>
          <a:prstGeom prst="rect">
            <a:avLst/>
          </a:prstGeom>
          <a:noFill/>
          <a:ln>
            <a:noFill/>
          </a:ln>
        </p:spPr>
      </p:pic>
      <p:pic>
        <p:nvPicPr>
          <p:cNvPr id="911" name="Google Shape;911;p69"/>
          <p:cNvPicPr preferRelativeResize="0"/>
          <p:nvPr/>
        </p:nvPicPr>
        <p:blipFill rotWithShape="1">
          <a:blip r:embed="rId5">
            <a:alphaModFix/>
          </a:blip>
          <a:srcRect b="32412" l="27487" r="35427" t="27198"/>
          <a:stretch/>
        </p:blipFill>
        <p:spPr>
          <a:xfrm>
            <a:off x="5874350" y="1672913"/>
            <a:ext cx="1111199" cy="1001751"/>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 and Perspectives </a:t>
            </a:r>
            <a:endParaRPr/>
          </a:p>
        </p:txBody>
      </p:sp>
      <p:sp>
        <p:nvSpPr>
          <p:cNvPr id="917" name="Google Shape;917;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8" name="Google Shape;918;p70"/>
          <p:cNvSpPr txBox="1"/>
          <p:nvPr/>
        </p:nvSpPr>
        <p:spPr>
          <a:xfrm>
            <a:off x="751400" y="1223250"/>
            <a:ext cx="8095500" cy="3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919" name="Google Shape;919;p70"/>
          <p:cNvSpPr txBox="1"/>
          <p:nvPr/>
        </p:nvSpPr>
        <p:spPr>
          <a:xfrm>
            <a:off x="720000" y="1615600"/>
            <a:ext cx="7704000" cy="2970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dk1"/>
                </a:solidFill>
                <a:latin typeface="DM Sans"/>
                <a:ea typeface="DM Sans"/>
                <a:cs typeface="DM Sans"/>
                <a:sym typeface="DM Sans"/>
              </a:rPr>
              <a:t>CT and PET Image Denoising:</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317500" lvl="0" marL="457200" rtl="0" algn="just">
              <a:lnSpc>
                <a:spcPct val="115000"/>
              </a:lnSpc>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The results for CT images were not as satisfactory, as the maximum PSNR was 23.3, also evidenced by the MSSIM not exceeding 0.5. </a:t>
            </a:r>
            <a:endParaRPr>
              <a:solidFill>
                <a:schemeClr val="dk1"/>
              </a:solidFill>
              <a:latin typeface="DM Sans"/>
              <a:ea typeface="DM Sans"/>
              <a:cs typeface="DM Sans"/>
              <a:sym typeface="DM Sans"/>
            </a:endParaRPr>
          </a:p>
          <a:p>
            <a:pPr indent="-317500" lvl="0" marL="457200" rtl="0" algn="just">
              <a:lnSpc>
                <a:spcPct val="115000"/>
              </a:lnSpc>
              <a:spcBef>
                <a:spcPts val="180"/>
              </a:spcBef>
              <a:spcAft>
                <a:spcPts val="0"/>
              </a:spcAft>
              <a:buClr>
                <a:schemeClr val="dk1"/>
              </a:buClr>
              <a:buSzPts val="1400"/>
              <a:buFont typeface="DM Sans"/>
              <a:buChar char="●"/>
            </a:pPr>
            <a:r>
              <a:rPr lang="en">
                <a:solidFill>
                  <a:schemeClr val="dk1"/>
                </a:solidFill>
                <a:latin typeface="DM Sans"/>
                <a:ea typeface="DM Sans"/>
                <a:cs typeface="DM Sans"/>
                <a:sym typeface="DM Sans"/>
              </a:rPr>
              <a:t>The method wasn’t able to clean the applied noise, it’s possible the that the cause is due to the type of noise added, other experimentations with different types of noise might help verify this.</a:t>
            </a:r>
            <a:endParaRPr>
              <a:solidFill>
                <a:schemeClr val="dk1"/>
              </a:solidFill>
              <a:latin typeface="DM Sans"/>
              <a:ea typeface="DM Sans"/>
              <a:cs typeface="DM Sans"/>
              <a:sym typeface="DM Sans"/>
            </a:endParaRPr>
          </a:p>
          <a:p>
            <a:pPr indent="-317500" lvl="0" marL="457200" rtl="0" algn="just">
              <a:lnSpc>
                <a:spcPct val="115000"/>
              </a:lnSpc>
              <a:spcBef>
                <a:spcPts val="180"/>
              </a:spcBef>
              <a:spcAft>
                <a:spcPts val="0"/>
              </a:spcAft>
              <a:buClr>
                <a:schemeClr val="dk1"/>
              </a:buClr>
              <a:buSzPts val="1400"/>
              <a:buFont typeface="DM Sans"/>
              <a:buChar char="●"/>
            </a:pPr>
            <a:r>
              <a:rPr lang="en">
                <a:solidFill>
                  <a:schemeClr val="dk1"/>
                </a:solidFill>
                <a:latin typeface="DM Sans"/>
                <a:ea typeface="DM Sans"/>
                <a:cs typeface="DM Sans"/>
                <a:sym typeface="DM Sans"/>
              </a:rPr>
              <a:t>For the PET image, we achieved better performance (PSNR 32), which is close to other experiments in PET image denoising.</a:t>
            </a:r>
            <a:endParaRPr>
              <a:solidFill>
                <a:schemeClr val="dk1"/>
              </a:solidFill>
              <a:latin typeface="DM Sans"/>
              <a:ea typeface="DM Sans"/>
              <a:cs typeface="DM Sans"/>
              <a:sym typeface="DM Sans"/>
            </a:endParaRPr>
          </a:p>
          <a:p>
            <a:pPr indent="-317500" lvl="0" marL="457200" rtl="0" algn="just">
              <a:lnSpc>
                <a:spcPct val="115000"/>
              </a:lnSpc>
              <a:spcBef>
                <a:spcPts val="180"/>
              </a:spcBef>
              <a:spcAft>
                <a:spcPts val="0"/>
              </a:spcAft>
              <a:buClr>
                <a:schemeClr val="dk1"/>
              </a:buClr>
              <a:buSzPts val="1400"/>
              <a:buFont typeface="DM Sans"/>
              <a:buChar char="●"/>
            </a:pPr>
            <a:r>
              <a:rPr lang="en">
                <a:solidFill>
                  <a:schemeClr val="dk1"/>
                </a:solidFill>
                <a:latin typeface="DM Sans"/>
                <a:ea typeface="DM Sans"/>
                <a:cs typeface="DM Sans"/>
                <a:sym typeface="DM Sans"/>
              </a:rPr>
              <a:t>The time required is significantly less than in the reconstruction task and can be further reduced by implementing early-stopping.</a:t>
            </a:r>
            <a:endParaRPr>
              <a:solidFill>
                <a:schemeClr val="dk1"/>
              </a:solidFill>
              <a:latin typeface="DM Sans"/>
              <a:ea typeface="DM Sans"/>
              <a:cs typeface="DM Sans"/>
              <a:sym typeface="DM Sans"/>
            </a:endParaRPr>
          </a:p>
          <a:p>
            <a:pPr indent="0" lvl="0" marL="0" rtl="0" algn="l">
              <a:spcBef>
                <a:spcPts val="18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1"/>
          <p:cNvSpPr txBox="1"/>
          <p:nvPr>
            <p:ph type="title"/>
          </p:nvPr>
        </p:nvSpPr>
        <p:spPr>
          <a:xfrm>
            <a:off x="720000" y="196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 and Perspectives </a:t>
            </a:r>
            <a:endParaRPr/>
          </a:p>
        </p:txBody>
      </p:sp>
      <p:sp>
        <p:nvSpPr>
          <p:cNvPr id="925" name="Google Shape;92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6" name="Google Shape;926;p71"/>
          <p:cNvSpPr txBox="1"/>
          <p:nvPr/>
        </p:nvSpPr>
        <p:spPr>
          <a:xfrm>
            <a:off x="720000" y="881825"/>
            <a:ext cx="7704000" cy="1703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dk1"/>
                </a:solidFill>
                <a:latin typeface="DM Sans"/>
                <a:ea typeface="DM Sans"/>
                <a:cs typeface="DM Sans"/>
                <a:sym typeface="DM Sans"/>
              </a:rPr>
              <a:t>CT Image Reconstruction:</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317500" lvl="0" marL="457200" rtl="0" algn="just">
              <a:lnSpc>
                <a:spcPct val="115000"/>
              </a:lnSpc>
              <a:spcBef>
                <a:spcPts val="140"/>
              </a:spcBef>
              <a:spcAft>
                <a:spcPts val="0"/>
              </a:spcAft>
              <a:buClr>
                <a:schemeClr val="dk1"/>
              </a:buClr>
              <a:buSzPts val="1400"/>
              <a:buFont typeface="DM Sans"/>
              <a:buChar char="●"/>
            </a:pPr>
            <a:r>
              <a:rPr lang="en">
                <a:solidFill>
                  <a:schemeClr val="dk1"/>
                </a:solidFill>
                <a:latin typeface="DM Sans"/>
                <a:ea typeface="DM Sans"/>
                <a:cs typeface="DM Sans"/>
                <a:sym typeface="DM Sans"/>
              </a:rPr>
              <a:t>Satisfactory results achieved (PSNR 27.05), with significantly higher PSNR compared to traditional methods like FBP (PSNR 9.35).</a:t>
            </a:r>
            <a:endParaRPr>
              <a:solidFill>
                <a:schemeClr val="dk1"/>
              </a:solidFill>
              <a:latin typeface="DM Sans"/>
              <a:ea typeface="DM Sans"/>
              <a:cs typeface="DM Sans"/>
              <a:sym typeface="DM Sans"/>
            </a:endParaRPr>
          </a:p>
          <a:p>
            <a:pPr indent="-317500" lvl="0" marL="457200" rtl="0" algn="just">
              <a:lnSpc>
                <a:spcPct val="115000"/>
              </a:lnSpc>
              <a:spcBef>
                <a:spcPts val="180"/>
              </a:spcBef>
              <a:spcAft>
                <a:spcPts val="0"/>
              </a:spcAft>
              <a:buClr>
                <a:schemeClr val="dk1"/>
              </a:buClr>
              <a:buSzPts val="1400"/>
              <a:buFont typeface="DM Sans"/>
              <a:buChar char="●"/>
            </a:pPr>
            <a:r>
              <a:rPr lang="en">
                <a:solidFill>
                  <a:schemeClr val="dk1"/>
                </a:solidFill>
                <a:latin typeface="DM Sans"/>
                <a:ea typeface="DM Sans"/>
                <a:cs typeface="DM Sans"/>
                <a:sym typeface="DM Sans"/>
              </a:rPr>
              <a:t>However, the result is not immediate; it requires a significant amount of time to train the model and adjust parameters.</a:t>
            </a:r>
            <a:endParaRPr>
              <a:solidFill>
                <a:schemeClr val="dk1"/>
              </a:solidFill>
              <a:latin typeface="DM Sans"/>
              <a:ea typeface="DM Sans"/>
              <a:cs typeface="DM Sans"/>
              <a:sym typeface="DM Sans"/>
            </a:endParaRPr>
          </a:p>
          <a:p>
            <a:pPr indent="0" lvl="0" marL="0" rtl="0" algn="l">
              <a:spcBef>
                <a:spcPts val="180"/>
              </a:spcBef>
              <a:spcAft>
                <a:spcPts val="0"/>
              </a:spcAft>
              <a:buNone/>
            </a:pPr>
            <a:r>
              <a:t/>
            </a:r>
            <a:endParaRPr/>
          </a:p>
        </p:txBody>
      </p:sp>
      <p:pic>
        <p:nvPicPr>
          <p:cNvPr id="927" name="Google Shape;927;p71"/>
          <p:cNvPicPr preferRelativeResize="0"/>
          <p:nvPr/>
        </p:nvPicPr>
        <p:blipFill>
          <a:blip r:embed="rId3">
            <a:alphaModFix/>
          </a:blip>
          <a:stretch>
            <a:fillRect/>
          </a:stretch>
        </p:blipFill>
        <p:spPr>
          <a:xfrm>
            <a:off x="1617875" y="2345775"/>
            <a:ext cx="2703825" cy="2260400"/>
          </a:xfrm>
          <a:prstGeom prst="rect">
            <a:avLst/>
          </a:prstGeom>
          <a:noFill/>
          <a:ln>
            <a:noFill/>
          </a:ln>
        </p:spPr>
      </p:pic>
      <p:sp>
        <p:nvSpPr>
          <p:cNvPr id="928" name="Google Shape;928;p71"/>
          <p:cNvSpPr txBox="1"/>
          <p:nvPr/>
        </p:nvSpPr>
        <p:spPr>
          <a:xfrm>
            <a:off x="2644138" y="4581525"/>
            <a:ext cx="65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FBP</a:t>
            </a:r>
            <a:endParaRPr>
              <a:solidFill>
                <a:schemeClr val="dk1"/>
              </a:solidFill>
              <a:latin typeface="DM Sans"/>
              <a:ea typeface="DM Sans"/>
              <a:cs typeface="DM Sans"/>
              <a:sym typeface="DM Sans"/>
            </a:endParaRPr>
          </a:p>
        </p:txBody>
      </p:sp>
      <p:sp>
        <p:nvSpPr>
          <p:cNvPr id="929" name="Google Shape;929;p71"/>
          <p:cNvSpPr txBox="1"/>
          <p:nvPr/>
        </p:nvSpPr>
        <p:spPr>
          <a:xfrm>
            <a:off x="5553813" y="4581525"/>
            <a:ext cx="122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Our model</a:t>
            </a:r>
            <a:endParaRPr>
              <a:solidFill>
                <a:schemeClr val="dk1"/>
              </a:solidFill>
              <a:latin typeface="DM Sans"/>
              <a:ea typeface="DM Sans"/>
              <a:cs typeface="DM Sans"/>
              <a:sym typeface="DM Sans"/>
            </a:endParaRPr>
          </a:p>
        </p:txBody>
      </p:sp>
      <p:pic>
        <p:nvPicPr>
          <p:cNvPr id="930" name="Google Shape;930;p71"/>
          <p:cNvPicPr preferRelativeResize="0"/>
          <p:nvPr/>
        </p:nvPicPr>
        <p:blipFill rotWithShape="1">
          <a:blip r:embed="rId4">
            <a:alphaModFix/>
          </a:blip>
          <a:srcRect b="0" l="0" r="0" t="6942"/>
          <a:stretch/>
        </p:blipFill>
        <p:spPr>
          <a:xfrm>
            <a:off x="4760300" y="2221459"/>
            <a:ext cx="2400325" cy="2360078"/>
          </a:xfrm>
          <a:prstGeom prst="rect">
            <a:avLst/>
          </a:prstGeom>
          <a:noFill/>
          <a:ln>
            <a:noFill/>
          </a:ln>
        </p:spPr>
      </p:pic>
      <p:pic>
        <p:nvPicPr>
          <p:cNvPr id="931" name="Google Shape;931;p71"/>
          <p:cNvPicPr preferRelativeResize="0"/>
          <p:nvPr/>
        </p:nvPicPr>
        <p:blipFill>
          <a:blip r:embed="rId5">
            <a:alphaModFix/>
          </a:blip>
          <a:stretch>
            <a:fillRect/>
          </a:stretch>
        </p:blipFill>
        <p:spPr>
          <a:xfrm>
            <a:off x="7227938" y="2230418"/>
            <a:ext cx="343400" cy="23421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a:t>
            </a:r>
            <a:endParaRPr/>
          </a:p>
        </p:txBody>
      </p:sp>
      <p:sp>
        <p:nvSpPr>
          <p:cNvPr id="425" name="Google Shape;42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36"/>
          <p:cNvSpPr txBox="1"/>
          <p:nvPr/>
        </p:nvSpPr>
        <p:spPr>
          <a:xfrm>
            <a:off x="354650" y="1193925"/>
            <a:ext cx="5187600" cy="329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As mentioned, PET and CT scans provide a </a:t>
            </a:r>
            <a:r>
              <a:rPr b="1" lang="en">
                <a:solidFill>
                  <a:schemeClr val="dk1"/>
                </a:solidFill>
                <a:latin typeface="DM Sans"/>
                <a:ea typeface="DM Sans"/>
                <a:cs typeface="DM Sans"/>
                <a:sym typeface="DM Sans"/>
              </a:rPr>
              <a:t>sinogram</a:t>
            </a:r>
            <a:r>
              <a:rPr lang="en">
                <a:solidFill>
                  <a:schemeClr val="dk1"/>
                </a:solidFill>
                <a:latin typeface="DM Sans"/>
                <a:ea typeface="DM Sans"/>
                <a:cs typeface="DM Sans"/>
                <a:sym typeface="DM Sans"/>
              </a:rPr>
              <a:t>, and not the image of the organ directly, </a:t>
            </a:r>
            <a:r>
              <a:rPr b="1" lang="en">
                <a:solidFill>
                  <a:schemeClr val="dk1"/>
                </a:solidFill>
                <a:latin typeface="DM Sans"/>
                <a:ea typeface="DM Sans"/>
                <a:cs typeface="DM Sans"/>
                <a:sym typeface="DM Sans"/>
              </a:rPr>
              <a:t>a reconstruction is need</a:t>
            </a: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Traditionally done through </a:t>
            </a:r>
            <a:r>
              <a:rPr b="1" lang="en">
                <a:solidFill>
                  <a:schemeClr val="dk1"/>
                </a:solidFill>
                <a:latin typeface="DM Sans"/>
                <a:ea typeface="DM Sans"/>
                <a:cs typeface="DM Sans"/>
                <a:sym typeface="DM Sans"/>
              </a:rPr>
              <a:t>mathematical models and iterative algorithms</a:t>
            </a:r>
            <a:r>
              <a:rPr lang="en">
                <a:solidFill>
                  <a:schemeClr val="dk1"/>
                </a:solidFill>
                <a:latin typeface="DM Sans"/>
                <a:ea typeface="DM Sans"/>
                <a:cs typeface="DM Sans"/>
                <a:sym typeface="DM Sans"/>
              </a:rPr>
              <a:t>, involving the minimization of an error criterion between the input sinogram and the estimated image by the model, or the maximization of a likelihood of the latter two.</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The interest in Deep Learning (DL) reconstruction over traditional comes from its </a:t>
            </a:r>
            <a:r>
              <a:rPr b="1" lang="en">
                <a:solidFill>
                  <a:schemeClr val="dk1"/>
                </a:solidFill>
                <a:latin typeface="DM Sans"/>
                <a:ea typeface="DM Sans"/>
                <a:cs typeface="DM Sans"/>
                <a:sym typeface="DM Sans"/>
              </a:rPr>
              <a:t>potential to </a:t>
            </a:r>
            <a:r>
              <a:rPr b="1" lang="en">
                <a:solidFill>
                  <a:schemeClr val="dk1"/>
                </a:solidFill>
                <a:latin typeface="DM Sans"/>
                <a:ea typeface="DM Sans"/>
                <a:cs typeface="DM Sans"/>
                <a:sym typeface="DM Sans"/>
              </a:rPr>
              <a:t>maintentain image quality</a:t>
            </a:r>
            <a:r>
              <a:rPr lang="en">
                <a:solidFill>
                  <a:schemeClr val="dk1"/>
                </a:solidFill>
                <a:latin typeface="DM Sans"/>
                <a:ea typeface="DM Sans"/>
                <a:cs typeface="DM Sans"/>
                <a:sym typeface="DM Sans"/>
              </a:rPr>
              <a:t>, while reducing the dose and time required in scans.</a:t>
            </a:r>
            <a:endParaRPr>
              <a:solidFill>
                <a:schemeClr val="dk1"/>
              </a:solidFill>
              <a:latin typeface="DM Sans"/>
              <a:ea typeface="DM Sans"/>
              <a:cs typeface="DM Sans"/>
              <a:sym typeface="DM Sans"/>
            </a:endParaRPr>
          </a:p>
        </p:txBody>
      </p:sp>
      <p:pic>
        <p:nvPicPr>
          <p:cNvPr id="427" name="Google Shape;427;p36"/>
          <p:cNvPicPr preferRelativeResize="0"/>
          <p:nvPr/>
        </p:nvPicPr>
        <p:blipFill>
          <a:blip r:embed="rId3">
            <a:alphaModFix/>
          </a:blip>
          <a:stretch>
            <a:fillRect/>
          </a:stretch>
        </p:blipFill>
        <p:spPr>
          <a:xfrm>
            <a:off x="6102414" y="1193925"/>
            <a:ext cx="1971186" cy="2225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 and Perspectives </a:t>
            </a:r>
            <a:endParaRPr/>
          </a:p>
        </p:txBody>
      </p:sp>
      <p:sp>
        <p:nvSpPr>
          <p:cNvPr id="937" name="Google Shape;93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8" name="Google Shape;938;p72"/>
          <p:cNvSpPr txBox="1"/>
          <p:nvPr/>
        </p:nvSpPr>
        <p:spPr>
          <a:xfrm>
            <a:off x="751400" y="1223250"/>
            <a:ext cx="8095500" cy="3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939" name="Google Shape;939;p72"/>
          <p:cNvSpPr txBox="1"/>
          <p:nvPr/>
        </p:nvSpPr>
        <p:spPr>
          <a:xfrm>
            <a:off x="720000" y="1692225"/>
            <a:ext cx="7704000" cy="1629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dk1"/>
                </a:solidFill>
                <a:latin typeface="DM Sans"/>
                <a:ea typeface="DM Sans"/>
                <a:cs typeface="DM Sans"/>
                <a:sym typeface="DM Sans"/>
              </a:rPr>
              <a:t>PET Image Reconstruction:</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317500" lvl="0" marL="457200" rtl="0" algn="just">
              <a:lnSpc>
                <a:spcPct val="115000"/>
              </a:lnSpc>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Advance in the reconstruction task: solve technical issues and analyzing performance.</a:t>
            </a:r>
            <a:endParaRPr>
              <a:solidFill>
                <a:schemeClr val="dk1"/>
              </a:solidFill>
              <a:latin typeface="DM Sans"/>
              <a:ea typeface="DM Sans"/>
              <a:cs typeface="DM Sans"/>
              <a:sym typeface="DM Sans"/>
            </a:endParaRPr>
          </a:p>
          <a:p>
            <a:pPr indent="0" lvl="0" marL="0" rtl="0" algn="l">
              <a:spcBef>
                <a:spcPts val="180"/>
              </a:spcBef>
              <a:spcAft>
                <a:spcPts val="0"/>
              </a:spcAft>
              <a:buNone/>
            </a:pPr>
            <a:r>
              <a:t/>
            </a:r>
            <a:endParaRPr/>
          </a:p>
          <a:p>
            <a:pPr indent="0" lvl="0" marL="0" rtl="0" algn="just">
              <a:lnSpc>
                <a:spcPct val="115000"/>
              </a:lnSpc>
              <a:spcBef>
                <a:spcPts val="0"/>
              </a:spcBef>
              <a:spcAft>
                <a:spcPts val="0"/>
              </a:spcAft>
              <a:buNone/>
            </a:pPr>
            <a:r>
              <a:rPr b="1" lang="en">
                <a:solidFill>
                  <a:schemeClr val="dk1"/>
                </a:solidFill>
                <a:latin typeface="DM Sans"/>
                <a:ea typeface="DM Sans"/>
                <a:cs typeface="DM Sans"/>
                <a:sym typeface="DM Sans"/>
              </a:rPr>
              <a:t>Possible improvement:</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317500" lvl="0" marL="457200" rtl="0" algn="just">
              <a:lnSpc>
                <a:spcPct val="115000"/>
              </a:lnSpc>
              <a:spcBef>
                <a:spcPts val="0"/>
              </a:spcBef>
              <a:spcAft>
                <a:spcPts val="180"/>
              </a:spcAft>
              <a:buClr>
                <a:schemeClr val="dk1"/>
              </a:buClr>
              <a:buSzPts val="1400"/>
              <a:buFont typeface="DM Sans"/>
              <a:buChar char="●"/>
            </a:pPr>
            <a:r>
              <a:rPr lang="en">
                <a:solidFill>
                  <a:schemeClr val="dk1"/>
                </a:solidFill>
                <a:latin typeface="DM Sans"/>
                <a:ea typeface="DM Sans"/>
                <a:cs typeface="DM Sans"/>
                <a:sym typeface="DM Sans"/>
              </a:rPr>
              <a:t>Post-processing application to enhance image quality.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3"/>
          <p:cNvSpPr txBox="1"/>
          <p:nvPr>
            <p:ph type="ctrTitle"/>
          </p:nvPr>
        </p:nvSpPr>
        <p:spPr>
          <a:xfrm>
            <a:off x="703650" y="774700"/>
            <a:ext cx="5715600" cy="120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Thank you !</a:t>
            </a:r>
            <a:endParaRPr sz="2200"/>
          </a:p>
        </p:txBody>
      </p:sp>
      <p:sp>
        <p:nvSpPr>
          <p:cNvPr id="945" name="Google Shape;945;p73"/>
          <p:cNvSpPr txBox="1"/>
          <p:nvPr>
            <p:ph idx="1" type="subTitle"/>
          </p:nvPr>
        </p:nvSpPr>
        <p:spPr>
          <a:xfrm>
            <a:off x="660600" y="3700975"/>
            <a:ext cx="4160700" cy="12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Students : Mauricio Salim GÓMEZ CHICRE</a:t>
            </a:r>
            <a:endParaRPr/>
          </a:p>
          <a:p>
            <a:pPr indent="457200" lvl="0" marL="0" rtl="0" algn="l">
              <a:spcBef>
                <a:spcPts val="0"/>
              </a:spcBef>
              <a:spcAft>
                <a:spcPts val="0"/>
              </a:spcAft>
              <a:buNone/>
            </a:pPr>
            <a:r>
              <a:rPr lang="en"/>
              <a:t>         Áureo Henrique E SILVA MARQUES</a:t>
            </a:r>
            <a:endParaRPr/>
          </a:p>
          <a:p>
            <a:pPr indent="0" lvl="0" marL="0" rtl="0" algn="l">
              <a:spcBef>
                <a:spcPts val="0"/>
              </a:spcBef>
              <a:spcAft>
                <a:spcPts val="0"/>
              </a:spcAft>
              <a:buNone/>
            </a:pPr>
            <a:r>
              <a:rPr lang="en"/>
              <a:t>Tutors :     Younès MOUSSAOUI</a:t>
            </a:r>
            <a:endParaRPr/>
          </a:p>
          <a:p>
            <a:pPr indent="0" lvl="0" marL="0" rtl="0" algn="l">
              <a:spcBef>
                <a:spcPts val="0"/>
              </a:spcBef>
              <a:spcAft>
                <a:spcPts val="0"/>
              </a:spcAft>
              <a:buNone/>
            </a:pPr>
            <a:r>
              <a:rPr lang="en"/>
              <a:t>	         Diana MATEUS</a:t>
            </a:r>
            <a:endParaRPr/>
          </a:p>
        </p:txBody>
      </p:sp>
      <p:cxnSp>
        <p:nvCxnSpPr>
          <p:cNvPr id="946" name="Google Shape;946;p73"/>
          <p:cNvCxnSpPr/>
          <p:nvPr/>
        </p:nvCxnSpPr>
        <p:spPr>
          <a:xfrm>
            <a:off x="823425" y="987213"/>
            <a:ext cx="373500" cy="0"/>
          </a:xfrm>
          <a:prstGeom prst="straightConnector1">
            <a:avLst/>
          </a:prstGeom>
          <a:noFill/>
          <a:ln cap="flat" cmpd="sng" w="19050">
            <a:solidFill>
              <a:schemeClr val="dk1"/>
            </a:solidFill>
            <a:prstDash val="solid"/>
            <a:round/>
            <a:headEnd len="med" w="med" type="none"/>
            <a:tailEnd len="med" w="med" type="none"/>
          </a:ln>
        </p:spPr>
      </p:cxnSp>
      <p:grpSp>
        <p:nvGrpSpPr>
          <p:cNvPr id="947" name="Google Shape;947;p73"/>
          <p:cNvGrpSpPr/>
          <p:nvPr/>
        </p:nvGrpSpPr>
        <p:grpSpPr>
          <a:xfrm>
            <a:off x="5115337" y="-428624"/>
            <a:ext cx="4275118" cy="6450405"/>
            <a:chOff x="5115337" y="-428624"/>
            <a:chExt cx="4275118" cy="6450405"/>
          </a:xfrm>
        </p:grpSpPr>
        <p:sp>
          <p:nvSpPr>
            <p:cNvPr id="948" name="Google Shape;948;p73"/>
            <p:cNvSpPr/>
            <p:nvPr/>
          </p:nvSpPr>
          <p:spPr>
            <a:xfrm flipH="1" rot="10800000">
              <a:off x="8492525" y="-19272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3"/>
            <p:cNvSpPr/>
            <p:nvPr/>
          </p:nvSpPr>
          <p:spPr>
            <a:xfrm>
              <a:off x="8551745" y="32678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3"/>
            <p:cNvSpPr/>
            <p:nvPr/>
          </p:nvSpPr>
          <p:spPr>
            <a:xfrm>
              <a:off x="6606686" y="25473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3"/>
            <p:cNvSpPr/>
            <p:nvPr/>
          </p:nvSpPr>
          <p:spPr>
            <a:xfrm>
              <a:off x="7103477" y="-1533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3"/>
            <p:cNvSpPr/>
            <p:nvPr/>
          </p:nvSpPr>
          <p:spPr>
            <a:xfrm>
              <a:off x="6684072" y="318466"/>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3"/>
            <p:cNvSpPr/>
            <p:nvPr/>
          </p:nvSpPr>
          <p:spPr>
            <a:xfrm>
              <a:off x="6109895" y="119408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3"/>
            <p:cNvSpPr/>
            <p:nvPr/>
          </p:nvSpPr>
          <p:spPr>
            <a:xfrm>
              <a:off x="6109895" y="69774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3"/>
            <p:cNvSpPr/>
            <p:nvPr/>
          </p:nvSpPr>
          <p:spPr>
            <a:xfrm>
              <a:off x="7587339" y="119407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3"/>
            <p:cNvSpPr/>
            <p:nvPr/>
          </p:nvSpPr>
          <p:spPr>
            <a:xfrm>
              <a:off x="5634170" y="-428624"/>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3"/>
            <p:cNvSpPr/>
            <p:nvPr/>
          </p:nvSpPr>
          <p:spPr>
            <a:xfrm>
              <a:off x="7017892" y="207505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3"/>
            <p:cNvSpPr/>
            <p:nvPr/>
          </p:nvSpPr>
          <p:spPr>
            <a:xfrm>
              <a:off x="5193798" y="1"/>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3"/>
            <p:cNvSpPr/>
            <p:nvPr/>
          </p:nvSpPr>
          <p:spPr>
            <a:xfrm>
              <a:off x="8068891" y="1622202"/>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3"/>
            <p:cNvSpPr/>
            <p:nvPr/>
          </p:nvSpPr>
          <p:spPr>
            <a:xfrm flipH="1" rot="10800000">
              <a:off x="5115337" y="365597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3"/>
            <p:cNvSpPr/>
            <p:nvPr/>
          </p:nvSpPr>
          <p:spPr>
            <a:xfrm flipH="1" rot="10800000">
              <a:off x="6606680" y="39247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3"/>
            <p:cNvSpPr/>
            <p:nvPr/>
          </p:nvSpPr>
          <p:spPr>
            <a:xfrm flipH="1" rot="10800000">
              <a:off x="5983934" y="505366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3"/>
            <p:cNvSpPr/>
            <p:nvPr/>
          </p:nvSpPr>
          <p:spPr>
            <a:xfrm flipH="1" rot="10800000">
              <a:off x="7178797" y="353334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3"/>
            <p:cNvSpPr/>
            <p:nvPr/>
          </p:nvSpPr>
          <p:spPr>
            <a:xfrm flipH="1" rot="10800000">
              <a:off x="6606686" y="4609409"/>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3"/>
            <p:cNvSpPr/>
            <p:nvPr/>
          </p:nvSpPr>
          <p:spPr>
            <a:xfrm flipH="1" rot="10800000">
              <a:off x="5526543" y="4128300"/>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3"/>
            <p:cNvSpPr/>
            <p:nvPr/>
          </p:nvSpPr>
          <p:spPr>
            <a:xfrm>
              <a:off x="8117298" y="2852238"/>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3"/>
            <p:cNvSpPr/>
            <p:nvPr/>
          </p:nvSpPr>
          <p:spPr>
            <a:xfrm>
              <a:off x="8172542" y="303607"/>
              <a:ext cx="838710" cy="968121"/>
            </a:xfrm>
            <a:custGeom>
              <a:rect b="b" l="l" r="r" t="t"/>
              <a:pathLst>
                <a:path extrusionOk="0" h="209550" w="181539">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Resources</a:t>
            </a:r>
            <a:endParaRPr/>
          </a:p>
        </p:txBody>
      </p:sp>
      <p:sp>
        <p:nvSpPr>
          <p:cNvPr id="974" name="Google Shape;974;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5" name="Google Shape;975;p74"/>
          <p:cNvPicPr preferRelativeResize="0"/>
          <p:nvPr/>
        </p:nvPicPr>
        <p:blipFill>
          <a:blip r:embed="rId3">
            <a:alphaModFix/>
          </a:blip>
          <a:stretch>
            <a:fillRect/>
          </a:stretch>
        </p:blipFill>
        <p:spPr>
          <a:xfrm>
            <a:off x="2352400" y="1536800"/>
            <a:ext cx="4529875" cy="1861975"/>
          </a:xfrm>
          <a:prstGeom prst="rect">
            <a:avLst/>
          </a:prstGeom>
          <a:noFill/>
          <a:ln>
            <a:noFill/>
          </a:ln>
        </p:spPr>
      </p:pic>
      <p:sp>
        <p:nvSpPr>
          <p:cNvPr id="976" name="Google Shape;976;p74"/>
          <p:cNvSpPr txBox="1"/>
          <p:nvPr/>
        </p:nvSpPr>
        <p:spPr>
          <a:xfrm>
            <a:off x="2242775" y="4785100"/>
            <a:ext cx="4821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https://www.wolframcloud.com/obj/exploration/RadonTransformAndCTScans.nb</a:t>
            </a:r>
            <a:endParaRPr sz="90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Resources</a:t>
            </a:r>
            <a:endParaRPr/>
          </a:p>
        </p:txBody>
      </p:sp>
      <p:sp>
        <p:nvSpPr>
          <p:cNvPr id="982" name="Google Shape;98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83" name="Google Shape;983;p75"/>
          <p:cNvPicPr preferRelativeResize="0"/>
          <p:nvPr/>
        </p:nvPicPr>
        <p:blipFill>
          <a:blip r:embed="rId3">
            <a:alphaModFix/>
          </a:blip>
          <a:stretch>
            <a:fillRect/>
          </a:stretch>
        </p:blipFill>
        <p:spPr>
          <a:xfrm>
            <a:off x="1230925" y="1404425"/>
            <a:ext cx="2637675" cy="2637675"/>
          </a:xfrm>
          <a:prstGeom prst="rect">
            <a:avLst/>
          </a:prstGeom>
          <a:noFill/>
          <a:ln>
            <a:noFill/>
          </a:ln>
        </p:spPr>
      </p:pic>
      <p:pic>
        <p:nvPicPr>
          <p:cNvPr id="984" name="Google Shape;984;p75"/>
          <p:cNvPicPr preferRelativeResize="0"/>
          <p:nvPr/>
        </p:nvPicPr>
        <p:blipFill>
          <a:blip r:embed="rId4">
            <a:alphaModFix/>
          </a:blip>
          <a:stretch>
            <a:fillRect/>
          </a:stretch>
        </p:blipFill>
        <p:spPr>
          <a:xfrm>
            <a:off x="4461300" y="1139037"/>
            <a:ext cx="3343009" cy="2865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a:t>
            </a:r>
            <a:endParaRPr/>
          </a:p>
        </p:txBody>
      </p:sp>
      <p:sp>
        <p:nvSpPr>
          <p:cNvPr id="433" name="Google Shape;43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37"/>
          <p:cNvSpPr txBox="1"/>
          <p:nvPr/>
        </p:nvSpPr>
        <p:spPr>
          <a:xfrm>
            <a:off x="354650" y="1193925"/>
            <a:ext cx="8069400" cy="3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This is where we draw our attention towards Implicit Neural Representation, as they have proved to have several </a:t>
            </a:r>
            <a:r>
              <a:rPr b="1" lang="en">
                <a:solidFill>
                  <a:schemeClr val="dk1"/>
                </a:solidFill>
                <a:latin typeface="DM Sans"/>
                <a:ea typeface="DM Sans"/>
                <a:cs typeface="DM Sans"/>
                <a:sym typeface="DM Sans"/>
              </a:rPr>
              <a:t>advantages</a:t>
            </a:r>
            <a:r>
              <a:rPr lang="en">
                <a:solidFill>
                  <a:schemeClr val="dk1"/>
                </a:solidFill>
                <a:latin typeface="DM Sans"/>
                <a:ea typeface="DM Sans"/>
                <a:cs typeface="DM Sans"/>
                <a:sym typeface="DM Sans"/>
              </a:rPr>
              <a:t> over traditional methods in reconstruction and denoising tasks in CT:</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Efficient memory usage.</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Reduction of labeled data dependency.</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Enables detailed 3D anatomical structure reconstruction or 2D scan generation.</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Effective for super-resolution.</a:t>
            </a:r>
            <a:endParaRPr>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Independence of resolution.</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440" name="Google Shape;44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38"/>
          <p:cNvSpPr txBox="1"/>
          <p:nvPr/>
        </p:nvSpPr>
        <p:spPr>
          <a:xfrm>
            <a:off x="667500" y="1346650"/>
            <a:ext cx="7809000" cy="3403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DM Sans"/>
              <a:buAutoNum type="arabicPeriod"/>
            </a:pPr>
            <a:r>
              <a:rPr lang="en" sz="1600">
                <a:solidFill>
                  <a:schemeClr val="dk1"/>
                </a:solidFill>
                <a:latin typeface="DM Sans"/>
                <a:ea typeface="DM Sans"/>
                <a:cs typeface="DM Sans"/>
                <a:sym typeface="DM Sans"/>
              </a:rPr>
              <a:t>Investigate INRs in the context of PET and CT imaging.</a:t>
            </a:r>
            <a:endParaRPr sz="16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600">
              <a:solidFill>
                <a:schemeClr val="dk1"/>
              </a:solidFill>
              <a:latin typeface="DM Sans"/>
              <a:ea typeface="DM Sans"/>
              <a:cs typeface="DM Sans"/>
              <a:sym typeface="DM Sans"/>
            </a:endParaRPr>
          </a:p>
          <a:p>
            <a:pPr indent="-330200" lvl="0" marL="457200" rtl="0" algn="l">
              <a:spcBef>
                <a:spcPts val="0"/>
              </a:spcBef>
              <a:spcAft>
                <a:spcPts val="0"/>
              </a:spcAft>
              <a:buClr>
                <a:schemeClr val="dk1"/>
              </a:buClr>
              <a:buSzPts val="1600"/>
              <a:buFont typeface="DM Sans"/>
              <a:buAutoNum type="arabicPeriod"/>
            </a:pPr>
            <a:r>
              <a:rPr lang="en" sz="1600">
                <a:solidFill>
                  <a:schemeClr val="dk1"/>
                </a:solidFill>
                <a:latin typeface="DM Sans"/>
                <a:ea typeface="DM Sans"/>
                <a:cs typeface="DM Sans"/>
                <a:sym typeface="DM Sans"/>
              </a:rPr>
              <a:t>Adapt INRs for PET and CT Reconstruction and Denoising tasks.</a:t>
            </a:r>
            <a:endParaRPr sz="16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600">
              <a:solidFill>
                <a:schemeClr val="dk1"/>
              </a:solidFill>
              <a:latin typeface="DM Sans"/>
              <a:ea typeface="DM Sans"/>
              <a:cs typeface="DM Sans"/>
              <a:sym typeface="DM Sans"/>
            </a:endParaRPr>
          </a:p>
          <a:p>
            <a:pPr indent="-330200" lvl="0" marL="457200" rtl="0" algn="l">
              <a:spcBef>
                <a:spcPts val="0"/>
              </a:spcBef>
              <a:spcAft>
                <a:spcPts val="0"/>
              </a:spcAft>
              <a:buClr>
                <a:schemeClr val="dk1"/>
              </a:buClr>
              <a:buSzPts val="1600"/>
              <a:buFont typeface="DM Sans"/>
              <a:buAutoNum type="arabicPeriod"/>
            </a:pPr>
            <a:r>
              <a:rPr lang="en" sz="1600">
                <a:solidFill>
                  <a:schemeClr val="dk1"/>
                </a:solidFill>
                <a:latin typeface="DM Sans"/>
                <a:ea typeface="DM Sans"/>
                <a:cs typeface="DM Sans"/>
                <a:sym typeface="DM Sans"/>
              </a:rPr>
              <a:t>Compare INRs </a:t>
            </a:r>
            <a:r>
              <a:rPr lang="en" sz="1600">
                <a:solidFill>
                  <a:schemeClr val="dk1"/>
                </a:solidFill>
                <a:latin typeface="DM Sans"/>
                <a:ea typeface="DM Sans"/>
                <a:cs typeface="DM Sans"/>
                <a:sym typeface="DM Sans"/>
              </a:rPr>
              <a:t>performance with traditional Reconstruction and Denoising methods.</a:t>
            </a:r>
            <a:endParaRPr sz="16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600">
              <a:solidFill>
                <a:schemeClr val="dk1"/>
              </a:solidFill>
              <a:latin typeface="DM Sans"/>
              <a:ea typeface="DM Sans"/>
              <a:cs typeface="DM Sans"/>
              <a:sym typeface="DM Sans"/>
            </a:endParaRPr>
          </a:p>
          <a:p>
            <a:pPr indent="0" lvl="0" marL="45720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Reconstruction and Denoising Timeline :</a:t>
            </a:r>
            <a:endParaRPr/>
          </a:p>
        </p:txBody>
      </p:sp>
      <p:sp>
        <p:nvSpPr>
          <p:cNvPr id="447" name="Google Shape;447;p39"/>
          <p:cNvSpPr/>
          <p:nvPr/>
        </p:nvSpPr>
        <p:spPr>
          <a:xfrm>
            <a:off x="5844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25483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45122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64761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txBox="1"/>
          <p:nvPr/>
        </p:nvSpPr>
        <p:spPr>
          <a:xfrm flipH="1">
            <a:off x="-2336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2017</a:t>
            </a:r>
            <a:endParaRPr b="1" sz="2400">
              <a:solidFill>
                <a:schemeClr val="dk1"/>
              </a:solidFill>
              <a:latin typeface="Outfit"/>
              <a:ea typeface="Outfit"/>
              <a:cs typeface="Outfit"/>
              <a:sym typeface="Outfit"/>
            </a:endParaRPr>
          </a:p>
        </p:txBody>
      </p:sp>
      <p:sp>
        <p:nvSpPr>
          <p:cNvPr id="452" name="Google Shape;452;p39"/>
          <p:cNvSpPr txBox="1"/>
          <p:nvPr/>
        </p:nvSpPr>
        <p:spPr>
          <a:xfrm flipH="1">
            <a:off x="-233598"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naheim"/>
              <a:buNone/>
            </a:pPr>
            <a:r>
              <a:rPr lang="en">
                <a:solidFill>
                  <a:schemeClr val="dk1"/>
                </a:solidFill>
                <a:latin typeface="DM Sans"/>
                <a:ea typeface="DM Sans"/>
                <a:cs typeface="DM Sans"/>
                <a:sym typeface="DM Sans"/>
              </a:rPr>
              <a:t>Deep Learning Framework</a:t>
            </a:r>
            <a:endParaRPr>
              <a:solidFill>
                <a:schemeClr val="dk1"/>
              </a:solidFill>
              <a:latin typeface="DM Sans"/>
              <a:ea typeface="DM Sans"/>
              <a:cs typeface="DM Sans"/>
              <a:sym typeface="DM Sans"/>
            </a:endParaRPr>
          </a:p>
        </p:txBody>
      </p:sp>
      <p:cxnSp>
        <p:nvCxnSpPr>
          <p:cNvPr id="453" name="Google Shape;453;p39"/>
          <p:cNvCxnSpPr>
            <a:stCxn id="447" idx="6"/>
            <a:endCxn id="448" idx="2"/>
          </p:cNvCxnSpPr>
          <p:nvPr/>
        </p:nvCxnSpPr>
        <p:spPr>
          <a:xfrm>
            <a:off x="7608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54" name="Google Shape;454;p39"/>
          <p:cNvCxnSpPr>
            <a:stCxn id="448" idx="6"/>
            <a:endCxn id="449" idx="2"/>
          </p:cNvCxnSpPr>
          <p:nvPr/>
        </p:nvCxnSpPr>
        <p:spPr>
          <a:xfrm>
            <a:off x="27247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55" name="Google Shape;455;p39"/>
          <p:cNvCxnSpPr>
            <a:stCxn id="449" idx="6"/>
            <a:endCxn id="450" idx="2"/>
          </p:cNvCxnSpPr>
          <p:nvPr/>
        </p:nvCxnSpPr>
        <p:spPr>
          <a:xfrm>
            <a:off x="46886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56" name="Google Shape;456;p39"/>
          <p:cNvCxnSpPr>
            <a:stCxn id="447" idx="4"/>
            <a:endCxn id="451" idx="0"/>
          </p:cNvCxnSpPr>
          <p:nvPr/>
        </p:nvCxnSpPr>
        <p:spPr>
          <a:xfrm>
            <a:off x="6726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457" name="Google Shape;457;p39"/>
          <p:cNvCxnSpPr>
            <a:stCxn id="448" idx="4"/>
            <a:endCxn id="458" idx="0"/>
          </p:cNvCxnSpPr>
          <p:nvPr/>
        </p:nvCxnSpPr>
        <p:spPr>
          <a:xfrm>
            <a:off x="26365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459" name="Google Shape;459;p39"/>
          <p:cNvCxnSpPr>
            <a:stCxn id="449" idx="4"/>
            <a:endCxn id="460" idx="0"/>
          </p:cNvCxnSpPr>
          <p:nvPr/>
        </p:nvCxnSpPr>
        <p:spPr>
          <a:xfrm>
            <a:off x="46004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461" name="Google Shape;461;p39"/>
          <p:cNvCxnSpPr>
            <a:stCxn id="450" idx="4"/>
            <a:endCxn id="462" idx="0"/>
          </p:cNvCxnSpPr>
          <p:nvPr/>
        </p:nvCxnSpPr>
        <p:spPr>
          <a:xfrm>
            <a:off x="6564300" y="1833425"/>
            <a:ext cx="0" cy="120600"/>
          </a:xfrm>
          <a:prstGeom prst="straightConnector1">
            <a:avLst/>
          </a:prstGeom>
          <a:noFill/>
          <a:ln cap="flat" cmpd="sng" w="9525">
            <a:solidFill>
              <a:schemeClr val="dk1"/>
            </a:solidFill>
            <a:prstDash val="solid"/>
            <a:round/>
            <a:headEnd len="med" w="med" type="none"/>
            <a:tailEnd len="med" w="med" type="none"/>
          </a:ln>
        </p:spPr>
      </p:cxnSp>
      <p:sp>
        <p:nvSpPr>
          <p:cNvPr id="463" name="Google Shape;46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39"/>
          <p:cNvPicPr preferRelativeResize="0"/>
          <p:nvPr/>
        </p:nvPicPr>
        <p:blipFill>
          <a:blip r:embed="rId3">
            <a:alphaModFix/>
          </a:blip>
          <a:stretch>
            <a:fillRect/>
          </a:stretch>
        </p:blipFill>
        <p:spPr>
          <a:xfrm>
            <a:off x="2045750" y="1896225"/>
            <a:ext cx="4376508" cy="2430191"/>
          </a:xfrm>
          <a:prstGeom prst="rect">
            <a:avLst/>
          </a:prstGeom>
          <a:noFill/>
          <a:ln>
            <a:noFill/>
          </a:ln>
        </p:spPr>
      </p:pic>
      <p:sp>
        <p:nvSpPr>
          <p:cNvPr id="465" name="Google Shape;465;p39"/>
          <p:cNvSpPr txBox="1"/>
          <p:nvPr/>
        </p:nvSpPr>
        <p:spPr>
          <a:xfrm>
            <a:off x="2045801" y="4263615"/>
            <a:ext cx="437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Figure 2. </a:t>
            </a:r>
            <a:r>
              <a:rPr lang="en" sz="900">
                <a:latin typeface="DM Sans"/>
                <a:ea typeface="DM Sans"/>
                <a:cs typeface="DM Sans"/>
                <a:sym typeface="DM Sans"/>
              </a:rPr>
              <a:t>Diagram shows overview of different deep learning reconstruction (DLR) types. </a:t>
            </a:r>
            <a:endParaRPr sz="900">
              <a:latin typeface="DM Sans"/>
              <a:ea typeface="DM Sans"/>
              <a:cs typeface="DM Sans"/>
              <a:sym typeface="DM Sans"/>
            </a:endParaRPr>
          </a:p>
        </p:txBody>
      </p:sp>
      <p:sp>
        <p:nvSpPr>
          <p:cNvPr id="466" name="Google Shape;466;p39"/>
          <p:cNvSpPr txBox="1"/>
          <p:nvPr/>
        </p:nvSpPr>
        <p:spPr>
          <a:xfrm>
            <a:off x="658250" y="4715800"/>
            <a:ext cx="788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Koetzier LR, Mastrodicasa D, Szczykutowicz TP, van der Werf NR, Wang AS, Sandfort V, van der Molen AJ, Fleischmann D, Willemink MJ. Deep Learning Image Reconstruction for CT: Technical Principles and Clinical Prospects. Radiology. 2023 Mar;306(3):e221257. doi: 10.1148/radiol.221257.</a:t>
            </a:r>
            <a:endParaRPr sz="90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Reconstruction and Denoising Timeline :</a:t>
            </a:r>
            <a:endParaRPr/>
          </a:p>
        </p:txBody>
      </p:sp>
      <p:sp>
        <p:nvSpPr>
          <p:cNvPr id="472" name="Google Shape;472;p40"/>
          <p:cNvSpPr/>
          <p:nvPr/>
        </p:nvSpPr>
        <p:spPr>
          <a:xfrm>
            <a:off x="5844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0"/>
          <p:cNvSpPr/>
          <p:nvPr/>
        </p:nvSpPr>
        <p:spPr>
          <a:xfrm>
            <a:off x="25483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p:nvPr/>
        </p:nvSpPr>
        <p:spPr>
          <a:xfrm>
            <a:off x="45122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0"/>
          <p:cNvSpPr/>
          <p:nvPr/>
        </p:nvSpPr>
        <p:spPr>
          <a:xfrm>
            <a:off x="64761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txBox="1"/>
          <p:nvPr/>
        </p:nvSpPr>
        <p:spPr>
          <a:xfrm flipH="1">
            <a:off x="-2336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2017</a:t>
            </a:r>
            <a:endParaRPr b="1" sz="2400">
              <a:solidFill>
                <a:schemeClr val="dk1"/>
              </a:solidFill>
              <a:latin typeface="Outfit"/>
              <a:ea typeface="Outfit"/>
              <a:cs typeface="Outfit"/>
              <a:sym typeface="Outfit"/>
            </a:endParaRPr>
          </a:p>
        </p:txBody>
      </p:sp>
      <p:sp>
        <p:nvSpPr>
          <p:cNvPr id="477" name="Google Shape;477;p40"/>
          <p:cNvSpPr txBox="1"/>
          <p:nvPr/>
        </p:nvSpPr>
        <p:spPr>
          <a:xfrm flipH="1">
            <a:off x="-233598"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naheim"/>
              <a:buNone/>
            </a:pPr>
            <a:r>
              <a:rPr lang="en">
                <a:solidFill>
                  <a:schemeClr val="dk1"/>
                </a:solidFill>
                <a:latin typeface="DM Sans"/>
                <a:ea typeface="DM Sans"/>
                <a:cs typeface="DM Sans"/>
                <a:sym typeface="DM Sans"/>
              </a:rPr>
              <a:t>Deep Learning Framework</a:t>
            </a:r>
            <a:endParaRPr>
              <a:solidFill>
                <a:schemeClr val="dk1"/>
              </a:solidFill>
              <a:latin typeface="DM Sans"/>
              <a:ea typeface="DM Sans"/>
              <a:cs typeface="DM Sans"/>
              <a:sym typeface="DM Sans"/>
            </a:endParaRPr>
          </a:p>
        </p:txBody>
      </p:sp>
      <p:cxnSp>
        <p:nvCxnSpPr>
          <p:cNvPr id="478" name="Google Shape;478;p40"/>
          <p:cNvCxnSpPr>
            <a:stCxn id="472" idx="6"/>
            <a:endCxn id="473" idx="2"/>
          </p:cNvCxnSpPr>
          <p:nvPr/>
        </p:nvCxnSpPr>
        <p:spPr>
          <a:xfrm>
            <a:off x="7608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79" name="Google Shape;479;p40"/>
          <p:cNvCxnSpPr>
            <a:stCxn id="473" idx="6"/>
            <a:endCxn id="474" idx="2"/>
          </p:cNvCxnSpPr>
          <p:nvPr/>
        </p:nvCxnSpPr>
        <p:spPr>
          <a:xfrm>
            <a:off x="27247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80" name="Google Shape;480;p40"/>
          <p:cNvCxnSpPr>
            <a:stCxn id="474" idx="6"/>
            <a:endCxn id="475" idx="2"/>
          </p:cNvCxnSpPr>
          <p:nvPr/>
        </p:nvCxnSpPr>
        <p:spPr>
          <a:xfrm>
            <a:off x="46886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481" name="Google Shape;481;p40"/>
          <p:cNvCxnSpPr>
            <a:stCxn id="472" idx="4"/>
            <a:endCxn id="476" idx="0"/>
          </p:cNvCxnSpPr>
          <p:nvPr/>
        </p:nvCxnSpPr>
        <p:spPr>
          <a:xfrm>
            <a:off x="6726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40"/>
          <p:cNvCxnSpPr>
            <a:stCxn id="473" idx="4"/>
            <a:endCxn id="483" idx="0"/>
          </p:cNvCxnSpPr>
          <p:nvPr/>
        </p:nvCxnSpPr>
        <p:spPr>
          <a:xfrm>
            <a:off x="26365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484" name="Google Shape;484;p40"/>
          <p:cNvCxnSpPr>
            <a:stCxn id="474" idx="4"/>
            <a:endCxn id="485" idx="0"/>
          </p:cNvCxnSpPr>
          <p:nvPr/>
        </p:nvCxnSpPr>
        <p:spPr>
          <a:xfrm>
            <a:off x="46004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486" name="Google Shape;486;p40"/>
          <p:cNvCxnSpPr>
            <a:stCxn id="475" idx="4"/>
            <a:endCxn id="487" idx="0"/>
          </p:cNvCxnSpPr>
          <p:nvPr/>
        </p:nvCxnSpPr>
        <p:spPr>
          <a:xfrm>
            <a:off x="6564300" y="1833425"/>
            <a:ext cx="0" cy="120600"/>
          </a:xfrm>
          <a:prstGeom prst="straightConnector1">
            <a:avLst/>
          </a:prstGeom>
          <a:noFill/>
          <a:ln cap="flat" cmpd="sng" w="9525">
            <a:solidFill>
              <a:schemeClr val="dk1"/>
            </a:solidFill>
            <a:prstDash val="solid"/>
            <a:round/>
            <a:headEnd len="med" w="med" type="none"/>
            <a:tailEnd len="med" w="med" type="none"/>
          </a:ln>
        </p:spPr>
      </p:cxnSp>
      <p:sp>
        <p:nvSpPr>
          <p:cNvPr id="488" name="Google Shape;48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9" name="Google Shape;489;p40"/>
          <p:cNvPicPr preferRelativeResize="0"/>
          <p:nvPr/>
        </p:nvPicPr>
        <p:blipFill>
          <a:blip r:embed="rId3">
            <a:alphaModFix/>
          </a:blip>
          <a:stretch>
            <a:fillRect/>
          </a:stretch>
        </p:blipFill>
        <p:spPr>
          <a:xfrm>
            <a:off x="1660100" y="2054575"/>
            <a:ext cx="4763651" cy="2418169"/>
          </a:xfrm>
          <a:prstGeom prst="rect">
            <a:avLst/>
          </a:prstGeom>
          <a:noFill/>
          <a:ln>
            <a:noFill/>
          </a:ln>
        </p:spPr>
      </p:pic>
      <p:sp>
        <p:nvSpPr>
          <p:cNvPr id="490" name="Google Shape;490;p40"/>
          <p:cNvSpPr txBox="1"/>
          <p:nvPr/>
        </p:nvSpPr>
        <p:spPr>
          <a:xfrm>
            <a:off x="1660100" y="4472743"/>
            <a:ext cx="393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Figure 3. </a:t>
            </a:r>
            <a:r>
              <a:rPr lang="en" sz="900">
                <a:latin typeface="DM Sans"/>
                <a:ea typeface="DM Sans"/>
                <a:cs typeface="DM Sans"/>
                <a:sym typeface="DM Sans"/>
              </a:rPr>
              <a:t>PET Image Reconstruction Using Deep Image Prior.</a:t>
            </a:r>
            <a:endParaRPr sz="900">
              <a:latin typeface="DM Sans"/>
              <a:ea typeface="DM Sans"/>
              <a:cs typeface="DM Sans"/>
              <a:sym typeface="DM Sans"/>
            </a:endParaRPr>
          </a:p>
        </p:txBody>
      </p:sp>
      <p:sp>
        <p:nvSpPr>
          <p:cNvPr id="491" name="Google Shape;491;p40"/>
          <p:cNvSpPr txBox="1"/>
          <p:nvPr/>
        </p:nvSpPr>
        <p:spPr>
          <a:xfrm>
            <a:off x="720000" y="4749850"/>
            <a:ext cx="8190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DM Sans"/>
                <a:ea typeface="DM Sans"/>
                <a:cs typeface="DM Sans"/>
                <a:sym typeface="DM Sans"/>
              </a:rPr>
              <a:t>K. Gong, C. Catana, J. Qi and Q. Li, "PET Image Reconstruction Using Deep Image Prior," in IEEE Transactions on Medical Imaging, vol. 38, no. 7, pp. 1655-1665, July 2019, doi: 10.1109/TMI.2018.2888491.</a:t>
            </a:r>
            <a:endParaRPr sz="900">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Reconstruction and Denoising Timeline :</a:t>
            </a:r>
            <a:endParaRPr/>
          </a:p>
        </p:txBody>
      </p:sp>
      <p:sp>
        <p:nvSpPr>
          <p:cNvPr id="497" name="Google Shape;497;p41"/>
          <p:cNvSpPr/>
          <p:nvPr/>
        </p:nvSpPr>
        <p:spPr>
          <a:xfrm>
            <a:off x="5844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25483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45122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6476100" y="1657025"/>
            <a:ext cx="176400" cy="17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txBox="1"/>
          <p:nvPr/>
        </p:nvSpPr>
        <p:spPr>
          <a:xfrm flipH="1">
            <a:off x="-2336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2017</a:t>
            </a:r>
            <a:endParaRPr b="1" sz="2400">
              <a:solidFill>
                <a:schemeClr val="dk1"/>
              </a:solidFill>
              <a:latin typeface="Outfit"/>
              <a:ea typeface="Outfit"/>
              <a:cs typeface="Outfit"/>
              <a:sym typeface="Outfit"/>
            </a:endParaRPr>
          </a:p>
        </p:txBody>
      </p:sp>
      <p:sp>
        <p:nvSpPr>
          <p:cNvPr id="502" name="Google Shape;502;p41"/>
          <p:cNvSpPr txBox="1"/>
          <p:nvPr/>
        </p:nvSpPr>
        <p:spPr>
          <a:xfrm flipH="1">
            <a:off x="1730300" y="1953938"/>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Outfit"/>
                <a:ea typeface="Outfit"/>
                <a:cs typeface="Outfit"/>
                <a:sym typeface="Outfit"/>
              </a:rPr>
              <a:t>2020</a:t>
            </a:r>
            <a:endParaRPr b="1" sz="2400">
              <a:solidFill>
                <a:schemeClr val="dk1"/>
              </a:solidFill>
              <a:latin typeface="Outfit"/>
              <a:ea typeface="Outfit"/>
              <a:cs typeface="Outfit"/>
              <a:sym typeface="Outfit"/>
            </a:endParaRPr>
          </a:p>
        </p:txBody>
      </p:sp>
      <p:sp>
        <p:nvSpPr>
          <p:cNvPr id="503" name="Google Shape;503;p41"/>
          <p:cNvSpPr txBox="1"/>
          <p:nvPr/>
        </p:nvSpPr>
        <p:spPr>
          <a:xfrm flipH="1">
            <a:off x="1730301"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 NeRF </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
                <a:solidFill>
                  <a:schemeClr val="dk1"/>
                </a:solidFill>
                <a:latin typeface="DM Sans"/>
                <a:ea typeface="DM Sans"/>
                <a:cs typeface="DM Sans"/>
                <a:sym typeface="DM Sans"/>
              </a:rPr>
              <a:t>- SIREN for CT</a:t>
            </a:r>
            <a:endParaRPr>
              <a:solidFill>
                <a:schemeClr val="dk1"/>
              </a:solidFill>
              <a:latin typeface="DM Sans"/>
              <a:ea typeface="DM Sans"/>
              <a:cs typeface="DM Sans"/>
              <a:sym typeface="DM Sans"/>
            </a:endParaRPr>
          </a:p>
        </p:txBody>
      </p:sp>
      <p:cxnSp>
        <p:nvCxnSpPr>
          <p:cNvPr id="504" name="Google Shape;504;p41"/>
          <p:cNvCxnSpPr>
            <a:stCxn id="497" idx="6"/>
            <a:endCxn id="498" idx="2"/>
          </p:cNvCxnSpPr>
          <p:nvPr/>
        </p:nvCxnSpPr>
        <p:spPr>
          <a:xfrm>
            <a:off x="7608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41"/>
          <p:cNvCxnSpPr>
            <a:stCxn id="498" idx="6"/>
            <a:endCxn id="499" idx="2"/>
          </p:cNvCxnSpPr>
          <p:nvPr/>
        </p:nvCxnSpPr>
        <p:spPr>
          <a:xfrm>
            <a:off x="27247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06" name="Google Shape;506;p41"/>
          <p:cNvCxnSpPr>
            <a:stCxn id="499" idx="6"/>
            <a:endCxn id="500" idx="2"/>
          </p:cNvCxnSpPr>
          <p:nvPr/>
        </p:nvCxnSpPr>
        <p:spPr>
          <a:xfrm>
            <a:off x="4688600" y="1745225"/>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507" name="Google Shape;507;p41"/>
          <p:cNvCxnSpPr>
            <a:stCxn id="497" idx="4"/>
            <a:endCxn id="501" idx="0"/>
          </p:cNvCxnSpPr>
          <p:nvPr/>
        </p:nvCxnSpPr>
        <p:spPr>
          <a:xfrm>
            <a:off x="6726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508" name="Google Shape;508;p41"/>
          <p:cNvCxnSpPr>
            <a:stCxn id="498" idx="4"/>
            <a:endCxn id="502" idx="0"/>
          </p:cNvCxnSpPr>
          <p:nvPr/>
        </p:nvCxnSpPr>
        <p:spPr>
          <a:xfrm>
            <a:off x="26365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509" name="Google Shape;509;p41"/>
          <p:cNvCxnSpPr>
            <a:stCxn id="499" idx="4"/>
            <a:endCxn id="510" idx="0"/>
          </p:cNvCxnSpPr>
          <p:nvPr/>
        </p:nvCxnSpPr>
        <p:spPr>
          <a:xfrm>
            <a:off x="4600400" y="1833425"/>
            <a:ext cx="0" cy="120600"/>
          </a:xfrm>
          <a:prstGeom prst="straightConnector1">
            <a:avLst/>
          </a:prstGeom>
          <a:noFill/>
          <a:ln cap="flat" cmpd="sng" w="9525">
            <a:solidFill>
              <a:schemeClr val="dk1"/>
            </a:solidFill>
            <a:prstDash val="solid"/>
            <a:round/>
            <a:headEnd len="med" w="med" type="none"/>
            <a:tailEnd len="med" w="med" type="none"/>
          </a:ln>
        </p:spPr>
      </p:cxnSp>
      <p:cxnSp>
        <p:nvCxnSpPr>
          <p:cNvPr id="511" name="Google Shape;511;p41"/>
          <p:cNvCxnSpPr>
            <a:stCxn id="500" idx="4"/>
            <a:endCxn id="512" idx="0"/>
          </p:cNvCxnSpPr>
          <p:nvPr/>
        </p:nvCxnSpPr>
        <p:spPr>
          <a:xfrm>
            <a:off x="6564300" y="1833425"/>
            <a:ext cx="0" cy="120600"/>
          </a:xfrm>
          <a:prstGeom prst="straightConnector1">
            <a:avLst/>
          </a:prstGeom>
          <a:noFill/>
          <a:ln cap="flat" cmpd="sng" w="9525">
            <a:solidFill>
              <a:schemeClr val="dk1"/>
            </a:solidFill>
            <a:prstDash val="solid"/>
            <a:round/>
            <a:headEnd len="med" w="med" type="none"/>
            <a:tailEnd len="med" w="med" type="none"/>
          </a:ln>
        </p:spPr>
      </p:cxnSp>
      <p:sp>
        <p:nvSpPr>
          <p:cNvPr id="513" name="Google Shape;51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41"/>
          <p:cNvPicPr preferRelativeResize="0"/>
          <p:nvPr/>
        </p:nvPicPr>
        <p:blipFill>
          <a:blip r:embed="rId3">
            <a:alphaModFix/>
          </a:blip>
          <a:stretch>
            <a:fillRect/>
          </a:stretch>
        </p:blipFill>
        <p:spPr>
          <a:xfrm>
            <a:off x="3264412" y="2036912"/>
            <a:ext cx="5241972" cy="2611626"/>
          </a:xfrm>
          <a:prstGeom prst="rect">
            <a:avLst/>
          </a:prstGeom>
          <a:noFill/>
          <a:ln>
            <a:noFill/>
          </a:ln>
        </p:spPr>
      </p:pic>
      <p:sp>
        <p:nvSpPr>
          <p:cNvPr id="515" name="Google Shape;515;p41"/>
          <p:cNvSpPr txBox="1"/>
          <p:nvPr/>
        </p:nvSpPr>
        <p:spPr>
          <a:xfrm flipH="1">
            <a:off x="-233598" y="2430389"/>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naheim"/>
              <a:buNone/>
            </a:pPr>
            <a:r>
              <a:rPr lang="en">
                <a:solidFill>
                  <a:schemeClr val="dk1"/>
                </a:solidFill>
                <a:latin typeface="DM Sans"/>
                <a:ea typeface="DM Sans"/>
                <a:cs typeface="DM Sans"/>
                <a:sym typeface="DM Sans"/>
              </a:rPr>
              <a:t>Deep Learning Framework</a:t>
            </a:r>
            <a:endParaRPr>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